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463" r:id="rId2"/>
    <p:sldId id="3358" r:id="rId3"/>
    <p:sldId id="3368" r:id="rId4"/>
    <p:sldId id="314" r:id="rId5"/>
    <p:sldId id="338" r:id="rId6"/>
    <p:sldId id="353" r:id="rId7"/>
    <p:sldId id="377" r:id="rId8"/>
    <p:sldId id="378" r:id="rId9"/>
    <p:sldId id="354" r:id="rId10"/>
    <p:sldId id="469" r:id="rId11"/>
    <p:sldId id="470" r:id="rId12"/>
    <p:sldId id="471" r:id="rId13"/>
    <p:sldId id="3369" r:id="rId14"/>
    <p:sldId id="341" r:id="rId15"/>
    <p:sldId id="343" r:id="rId16"/>
    <p:sldId id="375" r:id="rId17"/>
    <p:sldId id="368" r:id="rId18"/>
    <p:sldId id="3371" r:id="rId19"/>
    <p:sldId id="3360" r:id="rId20"/>
    <p:sldId id="3361" r:id="rId21"/>
    <p:sldId id="467" r:id="rId22"/>
    <p:sldId id="3370" r:id="rId23"/>
    <p:sldId id="3362" r:id="rId24"/>
    <p:sldId id="3363" r:id="rId25"/>
    <p:sldId id="3365" r:id="rId26"/>
    <p:sldId id="3366" r:id="rId27"/>
    <p:sldId id="3367" r:id="rId28"/>
    <p:sldId id="379"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18"/>
    <p:restoredTop sz="94558" autoAdjust="0"/>
  </p:normalViewPr>
  <p:slideViewPr>
    <p:cSldViewPr snapToGrid="0" snapToObjects="1">
      <p:cViewPr varScale="1">
        <p:scale>
          <a:sx n="121" d="100"/>
          <a:sy n="121" d="100"/>
        </p:scale>
        <p:origin x="1776"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png>
</file>

<file path=ppt/media/image11.png>
</file>

<file path=ppt/media/image12.tiff>
</file>

<file path=ppt/media/image13.tiff>
</file>

<file path=ppt/media/image14.png>
</file>

<file path=ppt/media/image15.png>
</file>

<file path=ppt/media/image16.tiff>
</file>

<file path=ppt/media/image17.tiff>
</file>

<file path=ppt/media/image18.tiff>
</file>

<file path=ppt/media/image19.tiff>
</file>

<file path=ppt/media/image2.png>
</file>

<file path=ppt/media/image20.tiff>
</file>

<file path=ppt/media/image21.tiff>
</file>

<file path=ppt/media/image3.png>
</file>

<file path=ppt/media/image4.pn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1/28/20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4</a:t>
            </a:fld>
            <a:endParaRPr lang="en-US"/>
          </a:p>
        </p:txBody>
      </p:sp>
    </p:spTree>
    <p:extLst>
      <p:ext uri="{BB962C8B-B14F-4D97-AF65-F5344CB8AC3E}">
        <p14:creationId xmlns:p14="http://schemas.microsoft.com/office/powerpoint/2010/main" val="4102699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19</a:t>
            </a:fld>
            <a:endParaRPr lang="en-US" dirty="0"/>
          </a:p>
        </p:txBody>
      </p:sp>
    </p:spTree>
    <p:extLst>
      <p:ext uri="{BB962C8B-B14F-4D97-AF65-F5344CB8AC3E}">
        <p14:creationId xmlns:p14="http://schemas.microsoft.com/office/powerpoint/2010/main" val="119705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20</a:t>
            </a:fld>
            <a:endParaRPr lang="en-US" dirty="0"/>
          </a:p>
        </p:txBody>
      </p:sp>
    </p:spTree>
    <p:extLst>
      <p:ext uri="{BB962C8B-B14F-4D97-AF65-F5344CB8AC3E}">
        <p14:creationId xmlns:p14="http://schemas.microsoft.com/office/powerpoint/2010/main" val="2721405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5</a:t>
            </a:fld>
            <a:endParaRPr lang="en-US"/>
          </a:p>
        </p:txBody>
      </p:sp>
    </p:spTree>
    <p:extLst>
      <p:ext uri="{BB962C8B-B14F-4D97-AF65-F5344CB8AC3E}">
        <p14:creationId xmlns:p14="http://schemas.microsoft.com/office/powerpoint/2010/main" val="2425004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thought you might better remove Slides 41-43</a:t>
            </a:r>
            <a:r>
              <a:rPr lang="en-US" baseline="0" dirty="0"/>
              <a:t> (inclusive). It will be hard to explain SLURM and sbatch in few minutes as well.</a:t>
            </a:r>
            <a:endParaRPr lang="en-US" dirty="0"/>
          </a:p>
        </p:txBody>
      </p:sp>
      <p:sp>
        <p:nvSpPr>
          <p:cNvPr id="4" name="Slide Number Placeholder 3"/>
          <p:cNvSpPr>
            <a:spLocks noGrp="1"/>
          </p:cNvSpPr>
          <p:nvPr>
            <p:ph type="sldNum" sz="quarter" idx="10"/>
          </p:nvPr>
        </p:nvSpPr>
        <p:spPr/>
        <p:txBody>
          <a:bodyPr/>
          <a:lstStyle/>
          <a:p>
            <a:fld id="{AAFA1294-4938-F54F-8A7E-975951EB18EA}" type="slidenum">
              <a:rPr lang="en-US" smtClean="0"/>
              <a:t>6</a:t>
            </a:fld>
            <a:endParaRPr lang="en-US" dirty="0"/>
          </a:p>
        </p:txBody>
      </p:sp>
    </p:spTree>
    <p:extLst>
      <p:ext uri="{BB962C8B-B14F-4D97-AF65-F5344CB8AC3E}">
        <p14:creationId xmlns:p14="http://schemas.microsoft.com/office/powerpoint/2010/main" val="1179871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11</a:t>
            </a:fld>
            <a:endParaRPr lang="en-US" dirty="0"/>
          </a:p>
        </p:txBody>
      </p:sp>
    </p:spTree>
    <p:extLst>
      <p:ext uri="{BB962C8B-B14F-4D97-AF65-F5344CB8AC3E}">
        <p14:creationId xmlns:p14="http://schemas.microsoft.com/office/powerpoint/2010/main" val="2562321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14</a:t>
            </a:fld>
            <a:endParaRPr lang="en-US"/>
          </a:p>
        </p:txBody>
      </p:sp>
    </p:spTree>
    <p:extLst>
      <p:ext uri="{BB962C8B-B14F-4D97-AF65-F5344CB8AC3E}">
        <p14:creationId xmlns:p14="http://schemas.microsoft.com/office/powerpoint/2010/main" val="4895243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15</a:t>
            </a:fld>
            <a:endParaRPr lang="en-US"/>
          </a:p>
        </p:txBody>
      </p:sp>
    </p:spTree>
    <p:extLst>
      <p:ext uri="{BB962C8B-B14F-4D97-AF65-F5344CB8AC3E}">
        <p14:creationId xmlns:p14="http://schemas.microsoft.com/office/powerpoint/2010/main" val="2379127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16</a:t>
            </a:fld>
            <a:endParaRPr lang="en-US"/>
          </a:p>
        </p:txBody>
      </p:sp>
    </p:spTree>
    <p:extLst>
      <p:ext uri="{BB962C8B-B14F-4D97-AF65-F5344CB8AC3E}">
        <p14:creationId xmlns:p14="http://schemas.microsoft.com/office/powerpoint/2010/main" val="24456637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17</a:t>
            </a:fld>
            <a:endParaRPr lang="en-US"/>
          </a:p>
        </p:txBody>
      </p:sp>
    </p:spTree>
    <p:extLst>
      <p:ext uri="{BB962C8B-B14F-4D97-AF65-F5344CB8AC3E}">
        <p14:creationId xmlns:p14="http://schemas.microsoft.com/office/powerpoint/2010/main" val="2884106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775EFD-0084-F54A-A5EE-DCDBDF5C4CA2}" type="slidenum">
              <a:rPr lang="en-US" smtClean="0"/>
              <a:pPr/>
              <a:t>18</a:t>
            </a:fld>
            <a:endParaRPr lang="en-US"/>
          </a:p>
        </p:txBody>
      </p:sp>
    </p:spTree>
    <p:extLst>
      <p:ext uri="{BB962C8B-B14F-4D97-AF65-F5344CB8AC3E}">
        <p14:creationId xmlns:p14="http://schemas.microsoft.com/office/powerpoint/2010/main" val="24510256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1/28/20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github.com/rcc-uchicago/rcc-kicp.git" TargetMode="Externa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13.tiff"/><Relationship Id="rId4" Type="http://schemas.openxmlformats.org/officeDocument/2006/relationships/image" Target="../media/image12.tiff"/></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10.50.220.71:8117/?token=4d36b0)" TargetMode="Externa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hyperlink" Target="https://jupyter.rcc.uchicago.edu/"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hyperlink" Target="http://10.50.220.71:8117/?token=4d36b0)"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emcee.readthedocs.io/en/stable/tutorials/line/"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7.tif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hyperlink" Target="https://emcee.readthedocs.io/en/stable/tutorials/line/"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jpeg"/><Relationship Id="rId12"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dirty="0">
                <a:solidFill>
                  <a:srgbClr val="FFFF00"/>
                </a:solidFill>
              </a:rPr>
              <a:t>KICP/AA Workshop</a:t>
            </a: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2:  Hands on workshop and advanced topics</a:t>
            </a:r>
          </a:p>
          <a:p>
            <a:pPr marL="0" indent="0" algn="ctr">
              <a:buNone/>
            </a:pPr>
            <a:endParaRPr lang="en-US" sz="2400" dirty="0">
              <a:solidFill>
                <a:schemeClr val="bg1"/>
              </a:solidFill>
            </a:endParaRPr>
          </a:p>
          <a:p>
            <a:pPr marL="0" indent="0" algn="ctr">
              <a:buNone/>
            </a:pPr>
            <a:r>
              <a:rPr lang="en-US" sz="1600" dirty="0">
                <a:solidFill>
                  <a:schemeClr val="bg1"/>
                </a:solidFill>
              </a:rPr>
              <a:t>10:15 AM -11:</a:t>
            </a:r>
            <a:r>
              <a:rPr lang="en-US" sz="1600" dirty="0">
                <a:solidFill>
                  <a:schemeClr val="bg1"/>
                </a:solidFill>
                <a:sym typeface="Wingdings" pitchFamily="2" charset="2"/>
              </a:rPr>
              <a:t>45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2D7E4-E6EF-944C-A4BE-9823B02C112A}"/>
              </a:ext>
            </a:extLst>
          </p:cNvPr>
          <p:cNvSpPr>
            <a:spLocks noGrp="1"/>
          </p:cNvSpPr>
          <p:nvPr>
            <p:ph type="title"/>
          </p:nvPr>
        </p:nvSpPr>
        <p:spPr/>
        <p:txBody>
          <a:bodyPr/>
          <a:lstStyle/>
          <a:p>
            <a:r>
              <a:rPr lang="en-US" b="1" dirty="0">
                <a:solidFill>
                  <a:srgbClr val="0070C0"/>
                </a:solidFill>
              </a:rPr>
              <a:t>Running Interactive jobs</a:t>
            </a:r>
          </a:p>
        </p:txBody>
      </p:sp>
      <p:sp>
        <p:nvSpPr>
          <p:cNvPr id="3" name="Content Placeholder 2">
            <a:extLst>
              <a:ext uri="{FF2B5EF4-FFF2-40B4-BE49-F238E27FC236}">
                <a16:creationId xmlns:a16="http://schemas.microsoft.com/office/drawing/2014/main" id="{2D169DDB-85BD-8C45-81A2-9F41A2DF3C9F}"/>
              </a:ext>
            </a:extLst>
          </p:cNvPr>
          <p:cNvSpPr>
            <a:spLocks noGrp="1"/>
          </p:cNvSpPr>
          <p:nvPr>
            <p:ph idx="1"/>
          </p:nvPr>
        </p:nvSpPr>
        <p:spPr/>
        <p:txBody>
          <a:bodyPr>
            <a:normAutofit fontScale="77500" lnSpcReduction="20000"/>
          </a:bodyPr>
          <a:lstStyle/>
          <a:p>
            <a:r>
              <a:rPr lang="en-US" dirty="0"/>
              <a:t>To create an interactive job with one core and 2GB of memory for 3 hours:</a:t>
            </a:r>
          </a:p>
          <a:p>
            <a:pPr lvl="1"/>
            <a:r>
              <a:rPr lang="en-US" dirty="0"/>
              <a:t>Login to midway2.rcc.uchicago.edu</a:t>
            </a:r>
          </a:p>
          <a:p>
            <a:pPr lvl="1"/>
            <a:r>
              <a:rPr lang="en-US" dirty="0"/>
              <a:t>Run git clone </a:t>
            </a:r>
            <a:r>
              <a:rPr lang="en-US" dirty="0">
                <a:hlinkClick r:id="rId2"/>
              </a:rPr>
              <a:t>https://github.com/rcc-uchicago/rcc-kicp.git </a:t>
            </a:r>
            <a:r>
              <a:rPr lang="en-US" dirty="0"/>
              <a:t>Run cd </a:t>
            </a:r>
            <a:r>
              <a:rPr lang="en-US" dirty="0" err="1"/>
              <a:t>rcc-kicp</a:t>
            </a:r>
            <a:r>
              <a:rPr lang="en-US" dirty="0"/>
              <a:t>/intro-scripts</a:t>
            </a:r>
          </a:p>
          <a:p>
            <a:pPr lvl="1"/>
            <a:r>
              <a:rPr lang="en-US" dirty="0"/>
              <a:t>Then, run the following command:</a:t>
            </a:r>
          </a:p>
          <a:p>
            <a:r>
              <a:rPr lang="en-US" dirty="0">
                <a:latin typeface="Consolas" panose="020B0609020204030204" pitchFamily="49" charset="0"/>
                <a:cs typeface="Consolas" panose="020B0609020204030204" pitchFamily="49" charset="0"/>
              </a:rPr>
              <a:t>sinteractive --time=02:00:00 --nodes=1</a:t>
            </a:r>
          </a:p>
          <a:p>
            <a:pPr marL="0" indent="0">
              <a:buNone/>
            </a:pPr>
            <a:r>
              <a:rPr lang="en-US" dirty="0">
                <a:latin typeface="Consolas" panose="020B0609020204030204" pitchFamily="49" charset="0"/>
                <a:cs typeface="Consolas" panose="020B0609020204030204" pitchFamily="49" charset="0"/>
              </a:rPr>
              <a:t>	--ntasks-per-node=1 --mem-per-cpu=2000</a:t>
            </a:r>
          </a:p>
          <a:p>
            <a:pPr marL="0" indent="0">
              <a:buNone/>
            </a:pPr>
            <a:r>
              <a:rPr lang="en-US" dirty="0">
                <a:latin typeface="Consolas" panose="020B0609020204030204" pitchFamily="49" charset="0"/>
                <a:cs typeface="Consolas" panose="020B0609020204030204" pitchFamily="49" charset="0"/>
              </a:rPr>
              <a:t>	--partition=broadwl</a:t>
            </a:r>
          </a:p>
          <a:p>
            <a:r>
              <a:rPr lang="en-US" dirty="0"/>
              <a:t>Once you get the prompt, run:</a:t>
            </a:r>
          </a:p>
          <a:p>
            <a:pPr lvl="1"/>
            <a:r>
              <a:rPr lang="en-US" dirty="0">
                <a:latin typeface="Consolas" panose="020B0609020204030204" pitchFamily="49" charset="0"/>
                <a:cs typeface="Consolas" panose="020B0609020204030204" pitchFamily="49" charset="0"/>
              </a:rPr>
              <a:t>module load python</a:t>
            </a:r>
          </a:p>
          <a:p>
            <a:pPr lvl="1"/>
            <a:r>
              <a:rPr lang="en-US" dirty="0">
                <a:latin typeface="Consolas" panose="020B0609020204030204" pitchFamily="49" charset="0"/>
                <a:cs typeface="Consolas" panose="020B0609020204030204" pitchFamily="49" charset="0"/>
              </a:rPr>
              <a:t>python hello_world.py</a:t>
            </a:r>
          </a:p>
          <a:p>
            <a:endParaRPr lang="en-US" dirty="0"/>
          </a:p>
        </p:txBody>
      </p:sp>
      <p:sp>
        <p:nvSpPr>
          <p:cNvPr id="4" name="Slide Number Placeholder 3">
            <a:extLst>
              <a:ext uri="{FF2B5EF4-FFF2-40B4-BE49-F238E27FC236}">
                <a16:creationId xmlns:a16="http://schemas.microsoft.com/office/drawing/2014/main" id="{BFFCFDE9-8B8C-E64A-8DB6-27769CBE93BC}"/>
              </a:ext>
            </a:extLst>
          </p:cNvPr>
          <p:cNvSpPr>
            <a:spLocks noGrp="1"/>
          </p:cNvSpPr>
          <p:nvPr>
            <p:ph type="sldNum" sz="quarter" idx="12"/>
          </p:nvPr>
        </p:nvSpPr>
        <p:spPr/>
        <p:txBody>
          <a:bodyPr/>
          <a:lstStyle/>
          <a:p>
            <a:fld id="{E7921454-9842-364F-AE15-5087F31B435C}" type="slidenum">
              <a:rPr lang="en-US" smtClean="0"/>
              <a:t>10</a:t>
            </a:fld>
            <a:endParaRPr lang="en-US" dirty="0"/>
          </a:p>
        </p:txBody>
      </p:sp>
      <p:pic>
        <p:nvPicPr>
          <p:cNvPr id="5" name="Picture 2">
            <a:extLst>
              <a:ext uri="{FF2B5EF4-FFF2-40B4-BE49-F238E27FC236}">
                <a16:creationId xmlns:a16="http://schemas.microsoft.com/office/drawing/2014/main" id="{DDE66776-03E5-0E42-A4A1-6508ADAEAF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26562C53-F16E-EE45-BD7B-1A6B272BE683}"/>
              </a:ext>
            </a:extLst>
          </p:cNvPr>
          <p:cNvPicPr>
            <a:picLocks noChangeAspect="1"/>
          </p:cNvPicPr>
          <p:nvPr/>
        </p:nvPicPr>
        <p:blipFill>
          <a:blip r:embed="rId4"/>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3444626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p:txBody>
          <a:bodyPr>
            <a:normAutofit fontScale="90000"/>
          </a:bodyPr>
          <a:lstStyle/>
          <a:p>
            <a:r>
              <a:rPr lang="en-US" dirty="0"/>
              <a:t>Running batch jobs using a Submission Script</a:t>
            </a:r>
          </a:p>
        </p:txBody>
      </p:sp>
      <p:sp>
        <p:nvSpPr>
          <p:cNvPr id="3" name="Content Placeholder 2">
            <a:extLst>
              <a:ext uri="{FF2B5EF4-FFF2-40B4-BE49-F238E27FC236}">
                <a16:creationId xmlns:a16="http://schemas.microsoft.com/office/drawing/2014/main" id="{07E93287-AD2D-A849-B2D3-EA190BA506B1}"/>
              </a:ext>
            </a:extLst>
          </p:cNvPr>
          <p:cNvSpPr>
            <a:spLocks noGrp="1"/>
          </p:cNvSpPr>
          <p:nvPr>
            <p:ph idx="1"/>
          </p:nvPr>
        </p:nvSpPr>
        <p:spPr/>
        <p:txBody>
          <a:bodyPr>
            <a:normAutofit fontScale="62500" lnSpcReduction="20000"/>
          </a:bodyPr>
          <a:lstStyle/>
          <a:p>
            <a:r>
              <a:rPr lang="en-US" dirty="0"/>
              <a:t>A simple job submission script (saved as python.sbatch):</a:t>
            </a:r>
          </a:p>
          <a:p>
            <a:endParaRPr lang="en-US" dirty="0"/>
          </a:p>
          <a:p>
            <a:pPr marL="800100" lvl="2" indent="0">
              <a:buNone/>
            </a:pPr>
            <a:r>
              <a:rPr lang="en-US" dirty="0"/>
              <a:t>#!/bin/bash</a:t>
            </a:r>
          </a:p>
          <a:p>
            <a:pPr marL="800100" lvl="2" indent="0">
              <a:buNone/>
            </a:pPr>
            <a:r>
              <a:rPr lang="en-US" dirty="0"/>
              <a:t>#SBATCH --job-name=first_python_job</a:t>
            </a:r>
          </a:p>
          <a:p>
            <a:pPr marL="800100" lvl="2" indent="0">
              <a:buNone/>
            </a:pPr>
            <a:r>
              <a:rPr lang="en-US" dirty="0"/>
              <a:t>#SBATCH --output=%j_first_python_job.out</a:t>
            </a:r>
          </a:p>
          <a:p>
            <a:pPr marL="800100" lvl="2" indent="0">
              <a:buNone/>
            </a:pPr>
            <a:r>
              <a:rPr lang="en-US" dirty="0"/>
              <a:t>#SBATCH --error=%j_first_python_job.err</a:t>
            </a:r>
          </a:p>
          <a:p>
            <a:pPr marL="800100" lvl="2" indent="0">
              <a:buNone/>
            </a:pPr>
            <a:r>
              <a:rPr lang="en-US" dirty="0"/>
              <a:t>#SBATCH --nodes=1</a:t>
            </a:r>
          </a:p>
          <a:p>
            <a:pPr marL="800100" lvl="2" indent="0">
              <a:buNone/>
            </a:pPr>
            <a:r>
              <a:rPr lang="en-US" dirty="0"/>
              <a:t>#SBATCH --ntasks-per-node=1</a:t>
            </a:r>
          </a:p>
          <a:p>
            <a:pPr marL="800100" lvl="2" indent="0">
              <a:buNone/>
            </a:pPr>
            <a:r>
              <a:rPr lang="en-US" dirty="0"/>
              <a:t>#SBATCH --mem-per-cpu=2000</a:t>
            </a:r>
          </a:p>
          <a:p>
            <a:pPr marL="800100" lvl="2" indent="0">
              <a:buNone/>
            </a:pPr>
            <a:r>
              <a:rPr lang="en-US" dirty="0"/>
              <a:t>#SBATCH --partition=</a:t>
            </a:r>
            <a:r>
              <a:rPr lang="en-US" dirty="0" err="1"/>
              <a:t>broadwl</a:t>
            </a:r>
            <a:endParaRPr lang="en-US" dirty="0"/>
          </a:p>
          <a:p>
            <a:pPr marL="800100" lvl="2" indent="0">
              <a:buNone/>
            </a:pPr>
            <a:r>
              <a:rPr lang="en-US" dirty="0"/>
              <a:t>#SBATCH --time=1:00:00</a:t>
            </a:r>
          </a:p>
          <a:p>
            <a:pPr marL="800100" lvl="2" indent="0">
              <a:buNone/>
            </a:pPr>
            <a:r>
              <a:rPr lang="en-US" dirty="0"/>
              <a:t>module load python</a:t>
            </a:r>
          </a:p>
          <a:p>
            <a:pPr marL="800100" lvl="2" indent="0">
              <a:buNone/>
            </a:pPr>
            <a:r>
              <a:rPr lang="en-US" dirty="0"/>
              <a:t>python hello_world.py</a:t>
            </a:r>
          </a:p>
          <a:p>
            <a:pPr marL="800100" lvl="2" indent="0">
              <a:buNone/>
            </a:pPr>
            <a:r>
              <a:rPr lang="en-US" dirty="0"/>
              <a:t>echo “job finished at `date`”</a:t>
            </a:r>
          </a:p>
          <a:p>
            <a:pPr marL="800100" lvl="2" indent="0">
              <a:buNone/>
            </a:pPr>
            <a:endParaRPr lang="en-US" dirty="0"/>
          </a:p>
          <a:p>
            <a:r>
              <a:rPr lang="en-US" dirty="0"/>
              <a:t>• To submit the above script:</a:t>
            </a:r>
          </a:p>
          <a:p>
            <a:pPr lvl="1"/>
            <a:r>
              <a:rPr lang="en-US" dirty="0"/>
              <a:t>sbatch python.sbatch</a:t>
            </a:r>
          </a:p>
          <a:p>
            <a:endParaRPr lang="en-US" dirty="0"/>
          </a:p>
          <a:p>
            <a:endParaRPr lang="en-US" dirty="0"/>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11</a:t>
            </a:fld>
            <a:endParaRPr lang="en-US" dirty="0"/>
          </a:p>
        </p:txBody>
      </p:sp>
      <p:pic>
        <p:nvPicPr>
          <p:cNvPr id="5" name="Picture 4">
            <a:extLst>
              <a:ext uri="{FF2B5EF4-FFF2-40B4-BE49-F238E27FC236}">
                <a16:creationId xmlns:a16="http://schemas.microsoft.com/office/drawing/2014/main" id="{64EA9C9E-15E1-A34F-A281-B7C69A0CF94D}"/>
              </a:ext>
            </a:extLst>
          </p:cNvPr>
          <p:cNvPicPr>
            <a:picLocks noChangeAspect="1"/>
          </p:cNvPicPr>
          <p:nvPr/>
        </p:nvPicPr>
        <p:blipFill>
          <a:blip r:embed="rId4"/>
          <a:stretch>
            <a:fillRect/>
          </a:stretch>
        </p:blipFill>
        <p:spPr>
          <a:xfrm>
            <a:off x="1069003" y="2176072"/>
            <a:ext cx="295102" cy="2111115"/>
          </a:xfrm>
          <a:prstGeom prst="rect">
            <a:avLst/>
          </a:prstGeom>
        </p:spPr>
      </p:pic>
      <p:pic>
        <p:nvPicPr>
          <p:cNvPr id="6" name="Picture 5">
            <a:extLst>
              <a:ext uri="{FF2B5EF4-FFF2-40B4-BE49-F238E27FC236}">
                <a16:creationId xmlns:a16="http://schemas.microsoft.com/office/drawing/2014/main" id="{37316091-440D-4B43-BC5F-A4CE69E1F45E}"/>
              </a:ext>
            </a:extLst>
          </p:cNvPr>
          <p:cNvPicPr>
            <a:picLocks noChangeAspect="1"/>
          </p:cNvPicPr>
          <p:nvPr/>
        </p:nvPicPr>
        <p:blipFill>
          <a:blip r:embed="rId5"/>
          <a:stretch>
            <a:fillRect/>
          </a:stretch>
        </p:blipFill>
        <p:spPr>
          <a:xfrm>
            <a:off x="1069003" y="4287187"/>
            <a:ext cx="295102" cy="681005"/>
          </a:xfrm>
          <a:prstGeom prst="rect">
            <a:avLst/>
          </a:prstGeom>
          <a:ln>
            <a:solidFill>
              <a:schemeClr val="bg1"/>
            </a:solidFill>
          </a:ln>
        </p:spPr>
      </p:pic>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6"/>
          <a:stretch>
            <a:fillRect/>
          </a:stretch>
        </p:blipFill>
        <p:spPr>
          <a:xfrm>
            <a:off x="2490787" y="6278504"/>
            <a:ext cx="4162425" cy="449542"/>
          </a:xfrm>
          <a:prstGeom prst="rect">
            <a:avLst/>
          </a:prstGeom>
        </p:spPr>
      </p:pic>
      <p:sp>
        <p:nvSpPr>
          <p:cNvPr id="9" name="TextBox 8">
            <a:extLst>
              <a:ext uri="{FF2B5EF4-FFF2-40B4-BE49-F238E27FC236}">
                <a16:creationId xmlns:a16="http://schemas.microsoft.com/office/drawing/2014/main" id="{A5A266FF-D16A-0D49-9677-73A4A603B513}"/>
              </a:ext>
            </a:extLst>
          </p:cNvPr>
          <p:cNvSpPr txBox="1"/>
          <p:nvPr/>
        </p:nvSpPr>
        <p:spPr>
          <a:xfrm>
            <a:off x="265176" y="3209544"/>
            <a:ext cx="607859" cy="307777"/>
          </a:xfrm>
          <a:prstGeom prst="rect">
            <a:avLst/>
          </a:prstGeom>
          <a:noFill/>
        </p:spPr>
        <p:txBody>
          <a:bodyPr wrap="none" rtlCol="0">
            <a:spAutoFit/>
          </a:bodyPr>
          <a:lstStyle/>
          <a:p>
            <a:r>
              <a:rPr lang="en-US" sz="1400" dirty="0" err="1">
                <a:solidFill>
                  <a:srgbClr val="0070C0"/>
                </a:solidFill>
              </a:rPr>
              <a:t>Slurm</a:t>
            </a:r>
            <a:endParaRPr lang="en-US" sz="1400" dirty="0">
              <a:solidFill>
                <a:srgbClr val="0070C0"/>
              </a:solidFill>
            </a:endParaRPr>
          </a:p>
        </p:txBody>
      </p:sp>
      <p:sp>
        <p:nvSpPr>
          <p:cNvPr id="10" name="TextBox 9">
            <a:extLst>
              <a:ext uri="{FF2B5EF4-FFF2-40B4-BE49-F238E27FC236}">
                <a16:creationId xmlns:a16="http://schemas.microsoft.com/office/drawing/2014/main" id="{36040C62-456B-6B44-B8C4-2E0E3FC4CEE4}"/>
              </a:ext>
            </a:extLst>
          </p:cNvPr>
          <p:cNvSpPr txBox="1"/>
          <p:nvPr/>
        </p:nvSpPr>
        <p:spPr>
          <a:xfrm>
            <a:off x="143155" y="4437213"/>
            <a:ext cx="798039" cy="307777"/>
          </a:xfrm>
          <a:prstGeom prst="rect">
            <a:avLst/>
          </a:prstGeom>
          <a:noFill/>
        </p:spPr>
        <p:txBody>
          <a:bodyPr wrap="none" rtlCol="0">
            <a:spAutoFit/>
          </a:bodyPr>
          <a:lstStyle/>
          <a:p>
            <a:r>
              <a:rPr lang="en-US" sz="1400" dirty="0">
                <a:solidFill>
                  <a:srgbClr val="0070C0"/>
                </a:solidFill>
              </a:rPr>
              <a:t>Your Job</a:t>
            </a:r>
          </a:p>
        </p:txBody>
      </p:sp>
    </p:spTree>
    <p:extLst>
      <p:ext uri="{BB962C8B-B14F-4D97-AF65-F5344CB8AC3E}">
        <p14:creationId xmlns:p14="http://schemas.microsoft.com/office/powerpoint/2010/main" val="403918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141A4-D551-374D-8545-F601748689E2}"/>
              </a:ext>
            </a:extLst>
          </p:cNvPr>
          <p:cNvSpPr>
            <a:spLocks noGrp="1"/>
          </p:cNvSpPr>
          <p:nvPr>
            <p:ph type="title"/>
          </p:nvPr>
        </p:nvSpPr>
        <p:spPr/>
        <p:txBody>
          <a:bodyPr>
            <a:normAutofit fontScale="90000"/>
          </a:bodyPr>
          <a:lstStyle/>
          <a:p>
            <a:r>
              <a:rPr lang="en-US" b="1" dirty="0">
                <a:solidFill>
                  <a:srgbClr val="0070C0"/>
                </a:solidFill>
              </a:rPr>
              <a:t>Job submission and monitoring</a:t>
            </a:r>
            <a:br>
              <a:rPr lang="en-US" b="1" dirty="0">
                <a:solidFill>
                  <a:srgbClr val="0070C0"/>
                </a:solidFill>
              </a:rPr>
            </a:br>
            <a:endParaRPr lang="en-US" b="1" dirty="0">
              <a:solidFill>
                <a:srgbClr val="0070C0"/>
              </a:solidFill>
            </a:endParaRPr>
          </a:p>
        </p:txBody>
      </p:sp>
      <p:sp>
        <p:nvSpPr>
          <p:cNvPr id="4" name="Slide Number Placeholder 3">
            <a:extLst>
              <a:ext uri="{FF2B5EF4-FFF2-40B4-BE49-F238E27FC236}">
                <a16:creationId xmlns:a16="http://schemas.microsoft.com/office/drawing/2014/main" id="{AAFC1C67-EBB5-A24D-86A3-4FADB3538BE9}"/>
              </a:ext>
            </a:extLst>
          </p:cNvPr>
          <p:cNvSpPr>
            <a:spLocks noGrp="1"/>
          </p:cNvSpPr>
          <p:nvPr>
            <p:ph type="sldNum" sz="quarter" idx="12"/>
          </p:nvPr>
        </p:nvSpPr>
        <p:spPr/>
        <p:txBody>
          <a:bodyPr/>
          <a:lstStyle/>
          <a:p>
            <a:fld id="{E7921454-9842-364F-AE15-5087F31B435C}" type="slidenum">
              <a:rPr lang="en-US" smtClean="0"/>
              <a:t>12</a:t>
            </a:fld>
            <a:endParaRPr lang="en-US" dirty="0"/>
          </a:p>
        </p:txBody>
      </p:sp>
      <p:graphicFrame>
        <p:nvGraphicFramePr>
          <p:cNvPr id="5" name="Table 4">
            <a:extLst>
              <a:ext uri="{FF2B5EF4-FFF2-40B4-BE49-F238E27FC236}">
                <a16:creationId xmlns:a16="http://schemas.microsoft.com/office/drawing/2014/main" id="{A5713C5C-0D7F-1848-AAC7-891EF7FE2E4F}"/>
              </a:ext>
            </a:extLst>
          </p:cNvPr>
          <p:cNvGraphicFramePr>
            <a:graphicFrameLocks noGrp="1"/>
          </p:cNvGraphicFramePr>
          <p:nvPr>
            <p:extLst>
              <p:ext uri="{D42A27DB-BD31-4B8C-83A1-F6EECF244321}">
                <p14:modId xmlns:p14="http://schemas.microsoft.com/office/powerpoint/2010/main" val="2919449490"/>
              </p:ext>
            </p:extLst>
          </p:nvPr>
        </p:nvGraphicFramePr>
        <p:xfrm>
          <a:off x="457199" y="1804216"/>
          <a:ext cx="8229600" cy="3371288"/>
        </p:xfrm>
        <a:graphic>
          <a:graphicData uri="http://schemas.openxmlformats.org/drawingml/2006/table">
            <a:tbl>
              <a:tblPr/>
              <a:tblGrid>
                <a:gridCol w="4114800">
                  <a:extLst>
                    <a:ext uri="{9D8B030D-6E8A-4147-A177-3AD203B41FA5}">
                      <a16:colId xmlns:a16="http://schemas.microsoft.com/office/drawing/2014/main" val="2039002438"/>
                    </a:ext>
                  </a:extLst>
                </a:gridCol>
                <a:gridCol w="4114800">
                  <a:extLst>
                    <a:ext uri="{9D8B030D-6E8A-4147-A177-3AD203B41FA5}">
                      <a16:colId xmlns:a16="http://schemas.microsoft.com/office/drawing/2014/main" val="10250794"/>
                    </a:ext>
                  </a:extLst>
                </a:gridCol>
              </a:tblGrid>
              <a:tr h="530575">
                <a:tc>
                  <a:txBody>
                    <a:bodyPr/>
                    <a:lstStyle/>
                    <a:p>
                      <a:pPr algn="ctr"/>
                      <a:r>
                        <a:rPr lang="en-US" b="1" dirty="0">
                          <a:solidFill>
                            <a:srgbClr val="FFFFFF"/>
                          </a:solidFill>
                          <a:effectLst/>
                          <a:latin typeface="Arial" panose="020B0604020202020204" pitchFamily="34" charset="0"/>
                        </a:rPr>
                        <a:t>Command</a:t>
                      </a:r>
                      <a:endParaRPr lang="en-US" dirty="0">
                        <a:solidFill>
                          <a:srgbClr val="FFFFFF"/>
                        </a:solidFill>
                        <a:effectLst/>
                        <a:latin typeface="Arial" panose="020B0604020202020204" pitchFamily="34"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40005" cap="flat" cmpd="sng" algn="ctr">
                      <a:solidFill>
                        <a:srgbClr val="FFFFFF"/>
                      </a:solidFill>
                      <a:prstDash val="solid"/>
                      <a:round/>
                      <a:headEnd type="none" w="med" len="med"/>
                      <a:tailEnd type="none" w="med" len="med"/>
                    </a:lnB>
                    <a:solidFill>
                      <a:srgbClr val="6095C9"/>
                    </a:solidFill>
                  </a:tcPr>
                </a:tc>
                <a:tc>
                  <a:txBody>
                    <a:bodyPr/>
                    <a:lstStyle/>
                    <a:p>
                      <a:pPr algn="ctr"/>
                      <a:r>
                        <a:rPr lang="en-US" b="1" dirty="0">
                          <a:solidFill>
                            <a:srgbClr val="FFFFFF"/>
                          </a:solidFill>
                          <a:effectLst/>
                          <a:latin typeface="Arial" panose="020B0604020202020204" pitchFamily="34" charset="0"/>
                        </a:rPr>
                        <a:t>Description</a:t>
                      </a:r>
                      <a:endParaRPr lang="en-US" dirty="0">
                        <a:solidFill>
                          <a:srgbClr val="FFFFFF"/>
                        </a:solidFill>
                        <a:effectLst/>
                        <a:latin typeface="Arial" panose="020B0604020202020204" pitchFamily="34"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40005" cap="flat" cmpd="sng" algn="ctr">
                      <a:solidFill>
                        <a:srgbClr val="FFFFFF"/>
                      </a:solidFill>
                      <a:prstDash val="solid"/>
                      <a:round/>
                      <a:headEnd type="none" w="med" len="med"/>
                      <a:tailEnd type="none" w="med" len="med"/>
                    </a:lnB>
                    <a:solidFill>
                      <a:srgbClr val="6095C9"/>
                    </a:solidFill>
                  </a:tcPr>
                </a:tc>
                <a:extLst>
                  <a:ext uri="{0D108BD9-81ED-4DB2-BD59-A6C34878D82A}">
                    <a16:rowId xmlns:a16="http://schemas.microsoft.com/office/drawing/2014/main" val="2382983306"/>
                  </a:ext>
                </a:extLst>
              </a:tr>
              <a:tr h="530575">
                <a:tc>
                  <a:txBody>
                    <a:bodyPr/>
                    <a:lstStyle/>
                    <a:p>
                      <a:r>
                        <a:rPr lang="en-US" dirty="0">
                          <a:effectLst/>
                          <a:latin typeface="Courier" pitchFamily="2" charset="0"/>
                        </a:rPr>
                        <a:t>sbatch script.sbatch</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40005"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Submits </a:t>
                      </a:r>
                      <a:r>
                        <a:rPr lang="en-US" dirty="0">
                          <a:effectLst/>
                          <a:latin typeface="Courier" pitchFamily="2" charset="0"/>
                        </a:rPr>
                        <a:t>script.sbatch </a:t>
                      </a:r>
                      <a:r>
                        <a:rPr lang="en-US" dirty="0">
                          <a:effectLst/>
                          <a:latin typeface="Arial" panose="020B0604020202020204" pitchFamily="34" charset="0"/>
                        </a:rPr>
                        <a:t>job script</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40005"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2725547805"/>
                  </a:ext>
                </a:extLst>
              </a:tr>
              <a:tr h="530575">
                <a:tc>
                  <a:txBody>
                    <a:bodyPr/>
                    <a:lstStyle/>
                    <a:p>
                      <a:r>
                        <a:rPr lang="en-US" dirty="0">
                          <a:effectLst/>
                          <a:latin typeface="Courier" pitchFamily="2" charset="0"/>
                        </a:rPr>
                        <a:t>squeue –u $USER or </a:t>
                      </a:r>
                      <a:r>
                        <a:rPr lang="en-US" dirty="0" err="1">
                          <a:effectLst/>
                          <a:latin typeface="Courier" pitchFamily="2" charset="0"/>
                        </a:rPr>
                        <a:t>myq</a:t>
                      </a:r>
                      <a:endParaRPr lang="en-US" dirty="0">
                        <a:effectLst/>
                        <a:latin typeface="Courier" pitchFamily="2" charset="0"/>
                      </a:endParaRP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tc>
                  <a:txBody>
                    <a:bodyPr/>
                    <a:lstStyle/>
                    <a:p>
                      <a:r>
                        <a:rPr lang="en-US" dirty="0">
                          <a:effectLst/>
                          <a:latin typeface="Arial" panose="020B0604020202020204" pitchFamily="34" charset="0"/>
                        </a:rPr>
                        <a:t>Reports the status of your jobs</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extLst>
                  <a:ext uri="{0D108BD9-81ED-4DB2-BD59-A6C34878D82A}">
                    <a16:rowId xmlns:a16="http://schemas.microsoft.com/office/drawing/2014/main" val="960683255"/>
                  </a:ext>
                </a:extLst>
              </a:tr>
              <a:tr h="530575">
                <a:tc>
                  <a:txBody>
                    <a:bodyPr/>
                    <a:lstStyle/>
                    <a:p>
                      <a:r>
                        <a:rPr lang="en-US" dirty="0">
                          <a:effectLst/>
                          <a:latin typeface="Courier" pitchFamily="2" charset="0"/>
                        </a:rPr>
                        <a:t>sacct –u $USER</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Displays accounting data for your job(s)</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3434638464"/>
                  </a:ext>
                </a:extLst>
              </a:tr>
              <a:tr h="700348">
                <a:tc>
                  <a:txBody>
                    <a:bodyPr/>
                    <a:lstStyle/>
                    <a:p>
                      <a:r>
                        <a:rPr lang="en-US" dirty="0">
                          <a:effectLst/>
                          <a:latin typeface="Courier" pitchFamily="2" charset="0"/>
                        </a:rPr>
                        <a:t>scancel jobid</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tc>
                  <a:txBody>
                    <a:bodyPr/>
                    <a:lstStyle/>
                    <a:p>
                      <a:r>
                        <a:rPr lang="en-US" dirty="0">
                          <a:effectLst/>
                          <a:latin typeface="Arial" panose="020B0604020202020204" pitchFamily="34" charset="0"/>
                        </a:rPr>
                        <a:t>Cancels a running job or removes it from the queue</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EDF1F6"/>
                    </a:solidFill>
                  </a:tcPr>
                </a:tc>
                <a:extLst>
                  <a:ext uri="{0D108BD9-81ED-4DB2-BD59-A6C34878D82A}">
                    <a16:rowId xmlns:a16="http://schemas.microsoft.com/office/drawing/2014/main" val="4003723948"/>
                  </a:ext>
                </a:extLst>
              </a:tr>
              <a:tr h="530575">
                <a:tc>
                  <a:txBody>
                    <a:bodyPr/>
                    <a:lstStyle/>
                    <a:p>
                      <a:r>
                        <a:rPr lang="en-US" dirty="0">
                          <a:effectLst/>
                          <a:latin typeface="Courier" pitchFamily="2" charset="0"/>
                        </a:rPr>
                        <a:t>scontrol show job </a:t>
                      </a:r>
                      <a:r>
                        <a:rPr lang="en-US" dirty="0" err="1">
                          <a:effectLst/>
                          <a:latin typeface="Courier" pitchFamily="2" charset="0"/>
                        </a:rPr>
                        <a:t>jobid</a:t>
                      </a:r>
                      <a:r>
                        <a:rPr lang="en-US" dirty="0">
                          <a:effectLst/>
                          <a:latin typeface="Courier" pitchFamily="2" charset="0"/>
                        </a:rPr>
                        <a:t> or </a:t>
                      </a:r>
                      <a:r>
                        <a:rPr lang="en-US" dirty="0" err="1">
                          <a:effectLst/>
                          <a:latin typeface="Courier" pitchFamily="2" charset="0"/>
                        </a:rPr>
                        <a:t>jobinfo</a:t>
                      </a:r>
                      <a:r>
                        <a:rPr lang="en-US" dirty="0">
                          <a:effectLst/>
                          <a:latin typeface="Courier" pitchFamily="2" charset="0"/>
                        </a:rPr>
                        <a:t> </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tc>
                  <a:txBody>
                    <a:bodyPr/>
                    <a:lstStyle/>
                    <a:p>
                      <a:r>
                        <a:rPr lang="en-US" dirty="0">
                          <a:effectLst/>
                          <a:latin typeface="Arial" panose="020B0604020202020204" pitchFamily="34" charset="0"/>
                        </a:rPr>
                        <a:t>Displays details of a running job</a:t>
                      </a:r>
                    </a:p>
                  </a:txBody>
                  <a:tcPr marL="47625" marR="47625" marT="0" marB="0">
                    <a:lnL w="14288" cap="flat" cmpd="sng" algn="ctr">
                      <a:solidFill>
                        <a:srgbClr val="FFFFFF"/>
                      </a:solidFill>
                      <a:prstDash val="solid"/>
                      <a:round/>
                      <a:headEnd type="none" w="med" len="med"/>
                      <a:tailEnd type="none" w="med" len="med"/>
                    </a:lnL>
                    <a:lnR w="14288" cap="flat" cmpd="sng" algn="ctr">
                      <a:solidFill>
                        <a:srgbClr val="FFFFFF"/>
                      </a:solidFill>
                      <a:prstDash val="solid"/>
                      <a:round/>
                      <a:headEnd type="none" w="med" len="med"/>
                      <a:tailEnd type="none" w="med" len="med"/>
                    </a:lnR>
                    <a:lnT w="14288" cap="flat" cmpd="sng" algn="ctr">
                      <a:solidFill>
                        <a:srgbClr val="FFFFFF"/>
                      </a:solidFill>
                      <a:prstDash val="solid"/>
                      <a:round/>
                      <a:headEnd type="none" w="med" len="med"/>
                      <a:tailEnd type="none" w="med" len="med"/>
                    </a:lnT>
                    <a:lnB w="14288" cap="flat" cmpd="sng" algn="ctr">
                      <a:solidFill>
                        <a:srgbClr val="FFFFFF"/>
                      </a:solidFill>
                      <a:prstDash val="solid"/>
                      <a:round/>
                      <a:headEnd type="none" w="med" len="med"/>
                      <a:tailEnd type="none" w="med" len="med"/>
                    </a:lnB>
                    <a:solidFill>
                      <a:srgbClr val="D9E0ED"/>
                    </a:solidFill>
                  </a:tcPr>
                </a:tc>
                <a:extLst>
                  <a:ext uri="{0D108BD9-81ED-4DB2-BD59-A6C34878D82A}">
                    <a16:rowId xmlns:a16="http://schemas.microsoft.com/office/drawing/2014/main" val="1588909828"/>
                  </a:ext>
                </a:extLst>
              </a:tr>
            </a:tbl>
          </a:graphicData>
        </a:graphic>
      </p:graphicFrame>
      <p:sp>
        <p:nvSpPr>
          <p:cNvPr id="6" name="Rectangle 1">
            <a:extLst>
              <a:ext uri="{FF2B5EF4-FFF2-40B4-BE49-F238E27FC236}">
                <a16:creationId xmlns:a16="http://schemas.microsoft.com/office/drawing/2014/main" id="{BE706D16-555E-4348-838D-D04B9B0924C1}"/>
              </a:ext>
            </a:extLst>
          </p:cNvPr>
          <p:cNvSpPr>
            <a:spLocks noChangeArrowheads="1"/>
          </p:cNvSpPr>
          <p:nvPr/>
        </p:nvSpPr>
        <p:spPr bwMode="auto">
          <a:xfrm>
            <a:off x="457200" y="29035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700" b="0" i="0" u="none" strike="noStrike" cap="none" normalizeH="0" baseline="0" dirty="0">
                <a:ln>
                  <a:noFill/>
                </a:ln>
                <a:solidFill>
                  <a:schemeClr val="tx1"/>
                </a:solidFill>
                <a:effectLst/>
                <a:latin typeface="Times New Roman" panose="02020603050405020304" pitchFamily="18"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Picture 2">
            <a:extLst>
              <a:ext uri="{FF2B5EF4-FFF2-40B4-BE49-F238E27FC236}">
                <a16:creationId xmlns:a16="http://schemas.microsoft.com/office/drawing/2014/main" id="{5B441141-73A6-684C-A531-7368D2669B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Picture 9">
            <a:extLst>
              <a:ext uri="{FF2B5EF4-FFF2-40B4-BE49-F238E27FC236}">
                <a16:creationId xmlns:a16="http://schemas.microsoft.com/office/drawing/2014/main" id="{8310DF2A-DF98-8043-BAA7-AE642C62437C}"/>
              </a:ext>
            </a:extLst>
          </p:cNvPr>
          <p:cNvPicPr>
            <a:picLocks noChangeAspect="1"/>
          </p:cNvPicPr>
          <p:nvPr/>
        </p:nvPicPr>
        <p:blipFill>
          <a:blip r:embed="rId3"/>
          <a:stretch>
            <a:fillRect/>
          </a:stretch>
        </p:blipFill>
        <p:spPr>
          <a:xfrm>
            <a:off x="2490787" y="6278504"/>
            <a:ext cx="4162425" cy="449542"/>
          </a:xfrm>
          <a:prstGeom prst="rect">
            <a:avLst/>
          </a:prstGeom>
        </p:spPr>
      </p:pic>
      <p:sp>
        <p:nvSpPr>
          <p:cNvPr id="12" name="Title 1">
            <a:extLst>
              <a:ext uri="{FF2B5EF4-FFF2-40B4-BE49-F238E27FC236}">
                <a16:creationId xmlns:a16="http://schemas.microsoft.com/office/drawing/2014/main" id="{0370DB70-1A1F-7846-BE14-684F6AD20F2E}"/>
              </a:ext>
            </a:extLst>
          </p:cNvPr>
          <p:cNvSpPr txBox="1">
            <a:spLocks/>
          </p:cNvSpPr>
          <p:nvPr/>
        </p:nvSpPr>
        <p:spPr>
          <a:xfrm>
            <a:off x="600456" y="569141"/>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dirty="0">
                <a:solidFill>
                  <a:srgbClr val="0000FF"/>
                </a:solidFill>
              </a:rPr>
              <a:t>SLURM Commands</a:t>
            </a:r>
          </a:p>
        </p:txBody>
      </p:sp>
    </p:spTree>
    <p:extLst>
      <p:ext uri="{BB962C8B-B14F-4D97-AF65-F5344CB8AC3E}">
        <p14:creationId xmlns:p14="http://schemas.microsoft.com/office/powerpoint/2010/main" val="1033708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Demonstration of execution of model fitting program</a:t>
            </a:r>
          </a:p>
        </p:txBody>
      </p:sp>
      <p:sp>
        <p:nvSpPr>
          <p:cNvPr id="2" name="Slide Number Placeholder 1"/>
          <p:cNvSpPr>
            <a:spLocks noGrp="1"/>
          </p:cNvSpPr>
          <p:nvPr>
            <p:ph type="sldNum" sz="quarter" idx="12"/>
          </p:nvPr>
        </p:nvSpPr>
        <p:spPr/>
        <p:txBody>
          <a:bodyPr/>
          <a:lstStyle/>
          <a:p>
            <a:fld id="{E7921454-9842-364F-AE15-5087F31B435C}" type="slidenum">
              <a:rPr lang="en-US" smtClean="0"/>
              <a:t>13</a:t>
            </a:fld>
            <a:endParaRPr lang="en-US" dirty="0"/>
          </a:p>
        </p:txBody>
      </p:sp>
    </p:spTree>
    <p:extLst>
      <p:ext uri="{BB962C8B-B14F-4D97-AF65-F5344CB8AC3E}">
        <p14:creationId xmlns:p14="http://schemas.microsoft.com/office/powerpoint/2010/main" val="3489242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Python Modules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14</a:t>
            </a:fld>
            <a:endParaRPr lang="en-US" sz="1400" dirty="0">
              <a:solidFill>
                <a:schemeClr val="bg1"/>
              </a:solidFill>
              <a:latin typeface="Arial"/>
              <a:cs typeface="Arial"/>
            </a:endParaRPr>
          </a:p>
        </p:txBody>
      </p:sp>
      <p:sp>
        <p:nvSpPr>
          <p:cNvPr id="3" name="TextBox 2"/>
          <p:cNvSpPr txBox="1"/>
          <p:nvPr/>
        </p:nvSpPr>
        <p:spPr>
          <a:xfrm>
            <a:off x="381000" y="1745397"/>
            <a:ext cx="9000298" cy="461665"/>
          </a:xfrm>
          <a:prstGeom prst="rect">
            <a:avLst/>
          </a:prstGeom>
          <a:noFill/>
        </p:spPr>
        <p:txBody>
          <a:bodyPr wrap="square" rtlCol="0">
            <a:spAutoFit/>
          </a:bodyPr>
          <a:lstStyle/>
          <a:p>
            <a:pPr marL="342900" indent="-342900">
              <a:buFont typeface="Arial" charset="0"/>
              <a:buChar char="•"/>
            </a:pPr>
            <a:r>
              <a:rPr lang="en-US" sz="2400" b="1" dirty="0">
                <a:solidFill>
                  <a:srgbClr val="C00000"/>
                </a:solidFill>
              </a:rPr>
              <a:t>Recommendation is to use the latest Anaconda3 module</a:t>
            </a:r>
          </a:p>
        </p:txBody>
      </p:sp>
      <p:sp>
        <p:nvSpPr>
          <p:cNvPr id="14" name="TextBox 13"/>
          <p:cNvSpPr txBox="1"/>
          <p:nvPr/>
        </p:nvSpPr>
        <p:spPr>
          <a:xfrm>
            <a:off x="381000" y="914400"/>
            <a:ext cx="8455968" cy="830997"/>
          </a:xfrm>
          <a:prstGeom prst="rect">
            <a:avLst/>
          </a:prstGeom>
          <a:noFill/>
        </p:spPr>
        <p:txBody>
          <a:bodyPr wrap="square" rtlCol="0">
            <a:spAutoFit/>
          </a:bodyPr>
          <a:lstStyle/>
          <a:p>
            <a:r>
              <a:rPr lang="en-US" sz="2400" dirty="0"/>
              <a:t>There is a plethora of python modules on midway. How then to choose which to use? </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Rounded Rectangle 10"/>
          <p:cNvSpPr/>
          <p:nvPr/>
        </p:nvSpPr>
        <p:spPr>
          <a:xfrm>
            <a:off x="381001" y="2387157"/>
            <a:ext cx="8455968" cy="1828800"/>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[johnnyb@midway1]$ module avail Anaconda3</a:t>
            </a:r>
          </a:p>
          <a:p>
            <a:r>
              <a:rPr lang="mr-IN" sz="1600" dirty="0">
                <a:solidFill>
                  <a:schemeClr val="tx1"/>
                </a:solidFill>
                <a:latin typeface="Consolas"/>
                <a:cs typeface="Consolas"/>
              </a:rPr>
              <a:t>Anaconda3/2018.12        Anaconda3/4.1.1          Anaconda3/5.0.0.1        </a:t>
            </a:r>
            <a:r>
              <a:rPr lang="en-US" sz="1600" dirty="0">
                <a:solidFill>
                  <a:schemeClr val="tx1"/>
                </a:solidFill>
                <a:latin typeface="Consolas"/>
                <a:cs typeface="Consolas"/>
              </a:rPr>
              <a:t>  </a:t>
            </a:r>
            <a:r>
              <a:rPr lang="mr-IN" sz="1600" dirty="0">
                <a:solidFill>
                  <a:schemeClr val="tx1"/>
                </a:solidFill>
                <a:latin typeface="Consolas"/>
                <a:cs typeface="Consolas"/>
              </a:rPr>
              <a:t>Anaconda3/5.1.0Anaconda3/2019.03        Anaconda3/4.3.0(</a:t>
            </a:r>
            <a:r>
              <a:rPr lang="mr-IN" sz="1600" dirty="0" err="1">
                <a:solidFill>
                  <a:schemeClr val="tx1"/>
                </a:solidFill>
                <a:latin typeface="Consolas"/>
                <a:cs typeface="Consolas"/>
              </a:rPr>
              <a:t>default</a:t>
            </a:r>
            <a:r>
              <a:rPr lang="mr-IN" sz="1600" dirty="0">
                <a:solidFill>
                  <a:schemeClr val="tx1"/>
                </a:solidFill>
                <a:latin typeface="Consolas"/>
                <a:cs typeface="Consolas"/>
              </a:rPr>
              <a:t>) Anaconda3/5.0.1          Anaconda3/5.3.0</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load Anaconda3/2019.03 </a:t>
            </a:r>
          </a:p>
        </p:txBody>
      </p:sp>
      <p:sp>
        <p:nvSpPr>
          <p:cNvPr id="2" name="Rectangle 1"/>
          <p:cNvSpPr/>
          <p:nvPr/>
        </p:nvSpPr>
        <p:spPr>
          <a:xfrm>
            <a:off x="381000" y="4558711"/>
            <a:ext cx="8153400" cy="1200329"/>
          </a:xfrm>
          <a:prstGeom prst="rect">
            <a:avLst/>
          </a:prstGeom>
        </p:spPr>
        <p:txBody>
          <a:bodyPr wrap="square">
            <a:spAutoFit/>
          </a:bodyPr>
          <a:lstStyle/>
          <a:p>
            <a:pPr marL="342900" indent="-342900">
              <a:buFont typeface="Arial" charset="0"/>
              <a:buChar char="•"/>
            </a:pPr>
            <a:r>
              <a:rPr lang="en-US" sz="2400" dirty="0"/>
              <a:t>The latest Anaconda3 distribution base </a:t>
            </a:r>
            <a:r>
              <a:rPr lang="en-US" sz="2400" dirty="0" err="1"/>
              <a:t>conda</a:t>
            </a:r>
            <a:r>
              <a:rPr lang="en-US" sz="2400" dirty="0"/>
              <a:t> environment contains the python scientific package stack (i.e. </a:t>
            </a:r>
            <a:r>
              <a:rPr lang="en-US" sz="2400" dirty="0" err="1"/>
              <a:t>matplotlib</a:t>
            </a:r>
            <a:r>
              <a:rPr lang="en-US" sz="2400" dirty="0"/>
              <a:t>, </a:t>
            </a:r>
            <a:r>
              <a:rPr lang="en-US" sz="2400" dirty="0" err="1"/>
              <a:t>jupyter</a:t>
            </a:r>
            <a:r>
              <a:rPr lang="en-US" sz="2400" dirty="0"/>
              <a:t>, </a:t>
            </a:r>
            <a:r>
              <a:rPr lang="en-US" sz="2400" dirty="0" err="1"/>
              <a:t>numpy</a:t>
            </a:r>
            <a:r>
              <a:rPr lang="en-US" sz="2400" dirty="0"/>
              <a:t>, </a:t>
            </a:r>
            <a:r>
              <a:rPr lang="en-US" sz="2400" dirty="0" err="1"/>
              <a:t>scipy</a:t>
            </a:r>
            <a:r>
              <a:rPr lang="en-US" sz="2400" dirty="0"/>
              <a:t>, </a:t>
            </a:r>
            <a:r>
              <a:rPr lang="en-US" sz="2400" dirty="0" err="1"/>
              <a:t>scikit</a:t>
            </a:r>
            <a:r>
              <a:rPr lang="en-US" sz="2400" dirty="0"/>
              <a:t>-learn, and pandas)</a:t>
            </a:r>
          </a:p>
        </p:txBody>
      </p:sp>
    </p:spTree>
    <p:extLst>
      <p:ext uri="{BB962C8B-B14F-4D97-AF65-F5344CB8AC3E}">
        <p14:creationId xmlns:p14="http://schemas.microsoft.com/office/powerpoint/2010/main" val="3884952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Installing Python Packages</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15</a:t>
            </a:fld>
            <a:endParaRPr lang="en-US" sz="1400" dirty="0">
              <a:solidFill>
                <a:schemeClr val="bg1"/>
              </a:solidFill>
              <a:latin typeface="Arial"/>
              <a:cs typeface="Arial"/>
            </a:endParaRPr>
          </a:p>
        </p:txBody>
      </p:sp>
      <p:sp>
        <p:nvSpPr>
          <p:cNvPr id="3" name="TextBox 2"/>
          <p:cNvSpPr txBox="1"/>
          <p:nvPr/>
        </p:nvSpPr>
        <p:spPr>
          <a:xfrm>
            <a:off x="762000" y="992869"/>
            <a:ext cx="8077200" cy="2862322"/>
          </a:xfrm>
          <a:prstGeom prst="rect">
            <a:avLst/>
          </a:prstGeom>
          <a:noFill/>
        </p:spPr>
        <p:txBody>
          <a:bodyPr wrap="square" rtlCol="0">
            <a:spAutoFit/>
          </a:bodyPr>
          <a:lstStyle/>
          <a:p>
            <a:pPr marL="285750" indent="-285750">
              <a:buFont typeface="Arial"/>
              <a:buChar char="•"/>
            </a:pPr>
            <a:r>
              <a:rPr lang="en-US" dirty="0">
                <a:latin typeface="Helvetica" charset="0"/>
                <a:ea typeface="Helvetica" charset="0"/>
                <a:cs typeface="Helvetica" charset="0"/>
              </a:rPr>
              <a:t>People will commonly request that they have xyz python package installed. </a:t>
            </a:r>
          </a:p>
          <a:p>
            <a:pPr marL="285750" indent="-285750">
              <a:buFont typeface="Arial"/>
              <a:buChar char="•"/>
            </a:pPr>
            <a:r>
              <a:rPr lang="en-US" dirty="0">
                <a:latin typeface="Helvetica" charset="0"/>
                <a:ea typeface="Helvetica" charset="0"/>
                <a:cs typeface="Helvetica" charset="0"/>
              </a:rPr>
              <a:t>Users can do this themselves. Its recommended that users do so by creating and managing their own </a:t>
            </a:r>
            <a:r>
              <a:rPr lang="en-US" dirty="0" err="1">
                <a:latin typeface="Helvetica" charset="0"/>
                <a:ea typeface="Helvetica" charset="0"/>
                <a:cs typeface="Helvetica" charset="0"/>
              </a:rPr>
              <a:t>conda</a:t>
            </a:r>
            <a:r>
              <a:rPr lang="en-US" dirty="0">
                <a:latin typeface="Helvetica" charset="0"/>
                <a:ea typeface="Helvetica" charset="0"/>
                <a:cs typeface="Helvetica" charset="0"/>
              </a:rPr>
              <a:t> environment </a:t>
            </a:r>
          </a:p>
          <a:p>
            <a:pPr marL="285750" indent="-285750">
              <a:buFont typeface="Arial"/>
              <a:buChar char="•"/>
            </a:pPr>
            <a:endParaRPr lang="en-US" dirty="0">
              <a:latin typeface="Helvetica" charset="0"/>
              <a:ea typeface="Helvetica" charset="0"/>
              <a:cs typeface="Helvetica" charset="0"/>
            </a:endParaRPr>
          </a:p>
          <a:p>
            <a:endParaRPr lang="en-US" dirty="0"/>
          </a:p>
          <a:p>
            <a:endParaRPr lang="en-US" dirty="0">
              <a:latin typeface="Consolas"/>
              <a:cs typeface="Consolas"/>
            </a:endParaRPr>
          </a:p>
          <a:p>
            <a:r>
              <a:rPr lang="en-US" dirty="0"/>
              <a:t> </a:t>
            </a:r>
          </a:p>
          <a:p>
            <a:endParaRPr lang="en-US" dirty="0"/>
          </a:p>
          <a:p>
            <a:endParaRPr lang="en-US" dirty="0"/>
          </a:p>
          <a:p>
            <a:r>
              <a:rPr lang="en-US" dirty="0"/>
              <a:t>    </a:t>
            </a:r>
            <a:r>
              <a:rPr lang="en-US" dirty="0">
                <a:latin typeface="Consolas"/>
                <a:cs typeface="Consolas"/>
              </a:rPr>
              <a:t>      </a:t>
            </a:r>
          </a:p>
        </p:txBody>
      </p:sp>
      <p:sp>
        <p:nvSpPr>
          <p:cNvPr id="7" name="Rounded Rectangle 6"/>
          <p:cNvSpPr/>
          <p:nvPr/>
        </p:nvSpPr>
        <p:spPr>
          <a:xfrm>
            <a:off x="381000" y="1932854"/>
            <a:ext cx="8458200" cy="160019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1600" dirty="0">
              <a:solidFill>
                <a:schemeClr val="tx1"/>
              </a:solidFill>
              <a:latin typeface="Consolas"/>
              <a:cs typeface="Consolas"/>
            </a:endParaRPr>
          </a:p>
          <a:p>
            <a:r>
              <a:rPr lang="en-US" sz="1600" dirty="0">
                <a:solidFill>
                  <a:schemeClr val="tx1"/>
                </a:solidFill>
                <a:latin typeface="Consolas"/>
                <a:cs typeface="Consolas"/>
              </a:rPr>
              <a:t>[johnnyb@midway2]$ module load Anaconda3/2019.03</a:t>
            </a:r>
          </a:p>
          <a:p>
            <a:endParaRPr lang="en-US" sz="1600" dirty="0">
              <a:solidFill>
                <a:schemeClr val="tx1"/>
              </a:solidFill>
              <a:effectLst/>
              <a:latin typeface="Consolas"/>
              <a:cs typeface="Consolas"/>
            </a:endParaRPr>
          </a:p>
          <a:p>
            <a:r>
              <a:rPr lang="en-US" sz="1600" dirty="0">
                <a:solidFill>
                  <a:schemeClr val="tx1"/>
                </a:solidFill>
                <a:effectLst/>
                <a:latin typeface="Consolas"/>
                <a:cs typeface="Consolas"/>
              </a:rPr>
              <a:t>[</a:t>
            </a:r>
            <a:r>
              <a:rPr lang="en-US" sz="1600" dirty="0">
                <a:solidFill>
                  <a:schemeClr val="tx1"/>
                </a:solidFill>
                <a:latin typeface="Consolas"/>
                <a:cs typeface="Consolas"/>
              </a:rPr>
              <a:t>johnnyb</a:t>
            </a:r>
            <a:r>
              <a:rPr lang="en-US" sz="1600" dirty="0">
                <a:solidFill>
                  <a:schemeClr val="tx1"/>
                </a:solidFill>
                <a:effectLst/>
                <a:latin typeface="Consolas"/>
                <a:cs typeface="Consolas"/>
              </a:rPr>
              <a:t>@midway2]$ </a:t>
            </a:r>
            <a:r>
              <a:rPr lang="en-US" sz="1600" dirty="0" err="1">
                <a:solidFill>
                  <a:schemeClr val="tx1"/>
                </a:solidFill>
                <a:effectLst/>
                <a:latin typeface="Consolas"/>
                <a:cs typeface="Consolas"/>
              </a:rPr>
              <a:t>conda</a:t>
            </a:r>
            <a:r>
              <a:rPr lang="en-US" sz="1600" dirty="0">
                <a:solidFill>
                  <a:schemeClr val="tx1"/>
                </a:solidFill>
                <a:effectLst/>
                <a:latin typeface="Consolas"/>
                <a:cs typeface="Consolas"/>
              </a:rPr>
              <a:t> create </a:t>
            </a:r>
            <a:r>
              <a:rPr lang="mr-IN" sz="1600" dirty="0">
                <a:solidFill>
                  <a:schemeClr val="tx1"/>
                </a:solidFill>
                <a:effectLst/>
                <a:latin typeface="Consolas"/>
                <a:cs typeface="Consolas"/>
              </a:rPr>
              <a:t>–</a:t>
            </a:r>
            <a:r>
              <a:rPr lang="en-US" sz="1600" dirty="0">
                <a:solidFill>
                  <a:schemeClr val="tx1"/>
                </a:solidFill>
                <a:effectLst/>
                <a:latin typeface="Consolas"/>
                <a:cs typeface="Consolas"/>
              </a:rPr>
              <a:t>name=&lt;my-</a:t>
            </a:r>
            <a:r>
              <a:rPr lang="en-US" sz="1600" dirty="0" err="1">
                <a:solidFill>
                  <a:schemeClr val="tx1"/>
                </a:solidFill>
                <a:effectLst/>
                <a:latin typeface="Consolas"/>
                <a:cs typeface="Consolas"/>
              </a:rPr>
              <a:t>env</a:t>
            </a:r>
            <a:r>
              <a:rPr lang="en-US" sz="1600" dirty="0">
                <a:solidFill>
                  <a:schemeClr val="tx1"/>
                </a:solidFill>
                <a:effectLst/>
                <a:latin typeface="Consolas"/>
                <a:cs typeface="Consolas"/>
              </a:rPr>
              <a:t>&gt; python==&lt;python-</a:t>
            </a:r>
            <a:r>
              <a:rPr lang="en-US" sz="1600" dirty="0" err="1">
                <a:solidFill>
                  <a:schemeClr val="tx1"/>
                </a:solidFill>
                <a:effectLst/>
                <a:latin typeface="Consolas"/>
                <a:cs typeface="Consolas"/>
              </a:rPr>
              <a:t>vers</a:t>
            </a:r>
            <a:r>
              <a:rPr lang="en-US" sz="1600" dirty="0">
                <a:solidFill>
                  <a:schemeClr val="tx1"/>
                </a:solidFill>
                <a:effectLst/>
                <a:latin typeface="Consolas"/>
                <a:cs typeface="Consolas"/>
              </a:rPr>
              <a:t>&gt;</a:t>
            </a: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activate &lt;my-</a:t>
            </a:r>
            <a:r>
              <a:rPr lang="en-US" sz="1600" dirty="0" err="1">
                <a:solidFill>
                  <a:schemeClr val="tx1"/>
                </a:solidFill>
                <a:latin typeface="Consolas"/>
                <a:cs typeface="Consolas"/>
              </a:rPr>
              <a:t>env</a:t>
            </a:r>
            <a:r>
              <a:rPr lang="en-US" sz="1600" dirty="0">
                <a:solidFill>
                  <a:schemeClr val="tx1"/>
                </a:solidFill>
                <a:latin typeface="Consolas"/>
                <a:cs typeface="Consolas"/>
              </a:rPr>
              <a:t>&gt;</a:t>
            </a:r>
          </a:p>
          <a:p>
            <a:endParaRPr lang="en-US" sz="1600" dirty="0">
              <a:solidFill>
                <a:schemeClr val="tx1"/>
              </a:solidFill>
              <a:effectLst/>
              <a:latin typeface="Consolas"/>
              <a:cs typeface="Consolas"/>
            </a:endParaRPr>
          </a:p>
        </p:txBody>
      </p:sp>
      <p:sp>
        <p:nvSpPr>
          <p:cNvPr id="10" name="Rounded Rectangle 9"/>
          <p:cNvSpPr/>
          <p:nvPr/>
        </p:nvSpPr>
        <p:spPr>
          <a:xfrm>
            <a:off x="1033935" y="5105400"/>
            <a:ext cx="7533330" cy="100114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search </a:t>
            </a:r>
            <a:r>
              <a:rPr lang="en-US" sz="1600" dirty="0" err="1">
                <a:solidFill>
                  <a:schemeClr val="tx1"/>
                </a:solidFill>
                <a:latin typeface="Consolas"/>
                <a:cs typeface="Consolas"/>
              </a:rPr>
              <a:t>pymongo</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a:t>
            </a:r>
            <a:r>
              <a:rPr lang="en-US" sz="1600" dirty="0" err="1">
                <a:solidFill>
                  <a:schemeClr val="tx1"/>
                </a:solidFill>
                <a:latin typeface="Consolas"/>
                <a:cs typeface="Consolas"/>
              </a:rPr>
              <a:t>conda</a:t>
            </a:r>
            <a:r>
              <a:rPr lang="en-US" sz="1600" dirty="0">
                <a:solidFill>
                  <a:schemeClr val="tx1"/>
                </a:solidFill>
                <a:latin typeface="Consolas"/>
                <a:cs typeface="Consolas"/>
              </a:rPr>
              <a:t> install </a:t>
            </a:r>
            <a:r>
              <a:rPr lang="en-US" sz="1600" dirty="0" err="1">
                <a:solidFill>
                  <a:schemeClr val="tx1"/>
                </a:solidFill>
                <a:latin typeface="Consolas"/>
                <a:cs typeface="Consolas"/>
              </a:rPr>
              <a:t>pymongo</a:t>
            </a:r>
            <a:r>
              <a:rPr lang="en-US" sz="1600" dirty="0">
                <a:solidFill>
                  <a:schemeClr val="tx1"/>
                </a:solidFill>
                <a:latin typeface="Consolas"/>
                <a:cs typeface="Consolas"/>
              </a:rPr>
              <a:t>==3.8</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4" name="Rectangle 3"/>
          <p:cNvSpPr/>
          <p:nvPr/>
        </p:nvSpPr>
        <p:spPr>
          <a:xfrm>
            <a:off x="762000" y="3581400"/>
            <a:ext cx="8077200" cy="1477328"/>
          </a:xfrm>
          <a:prstGeom prst="rect">
            <a:avLst/>
          </a:prstGeom>
        </p:spPr>
        <p:txBody>
          <a:bodyPr wrap="square">
            <a:spAutoFit/>
          </a:bodyPr>
          <a:lstStyle/>
          <a:p>
            <a:pPr marL="285750" indent="-285750">
              <a:buFont typeface="Arial"/>
              <a:buChar char="•"/>
            </a:pPr>
            <a:r>
              <a:rPr lang="en-US" dirty="0">
                <a:latin typeface="Helvetica" charset="0"/>
                <a:ea typeface="Helvetica" charset="0"/>
                <a:cs typeface="Helvetica" charset="0"/>
              </a:rPr>
              <a:t>where &lt;my-</a:t>
            </a:r>
            <a:r>
              <a:rPr lang="en-US" dirty="0" err="1">
                <a:latin typeface="Helvetica" charset="0"/>
                <a:ea typeface="Helvetica" charset="0"/>
                <a:cs typeface="Helvetica" charset="0"/>
              </a:rPr>
              <a:t>env</a:t>
            </a:r>
            <a:r>
              <a:rPr lang="en-US" dirty="0">
                <a:latin typeface="Helvetica" charset="0"/>
                <a:ea typeface="Helvetica" charset="0"/>
                <a:cs typeface="Helvetica" charset="0"/>
              </a:rPr>
              <a:t>&gt; is replaced by the name you wish to give the environment and &lt;python-</a:t>
            </a:r>
            <a:r>
              <a:rPr lang="en-US" dirty="0" err="1">
                <a:latin typeface="Helvetica" charset="0"/>
                <a:ea typeface="Helvetica" charset="0"/>
                <a:cs typeface="Helvetica" charset="0"/>
              </a:rPr>
              <a:t>vers</a:t>
            </a:r>
            <a:r>
              <a:rPr lang="en-US" dirty="0">
                <a:latin typeface="Helvetica" charset="0"/>
                <a:ea typeface="Helvetica" charset="0"/>
                <a:cs typeface="Helvetica" charset="0"/>
              </a:rPr>
              <a:t>&gt; is the version of python (e.g. 3.7.6)</a:t>
            </a:r>
          </a:p>
          <a:p>
            <a:pPr marL="285750" indent="-285750">
              <a:buFont typeface="Arial"/>
              <a:buChar char="•"/>
            </a:pPr>
            <a:endParaRPr lang="en-US" dirty="0">
              <a:latin typeface="Helvetica" charset="0"/>
              <a:ea typeface="Helvetica" charset="0"/>
              <a:cs typeface="Helvetica" charset="0"/>
            </a:endParaRPr>
          </a:p>
          <a:p>
            <a:pPr marL="285750" indent="-285750">
              <a:buFont typeface="Arial"/>
              <a:buChar char="•"/>
            </a:pPr>
            <a:r>
              <a:rPr lang="en-US" dirty="0">
                <a:latin typeface="Helvetica" charset="0"/>
                <a:ea typeface="Helvetica" charset="0"/>
                <a:cs typeface="Helvetica" charset="0"/>
              </a:rPr>
              <a:t>Then from within the environment you can use </a:t>
            </a:r>
            <a:r>
              <a:rPr lang="en-US" dirty="0" err="1">
                <a:latin typeface="Helvetica" charset="0"/>
                <a:ea typeface="Helvetica" charset="0"/>
                <a:cs typeface="Helvetica" charset="0"/>
              </a:rPr>
              <a:t>conda</a:t>
            </a:r>
            <a:r>
              <a:rPr lang="en-US" dirty="0">
                <a:latin typeface="Helvetica" charset="0"/>
                <a:ea typeface="Helvetica" charset="0"/>
                <a:cs typeface="Helvetica" charset="0"/>
              </a:rPr>
              <a:t> to search and install the packages you require.</a:t>
            </a:r>
          </a:p>
        </p:txBody>
      </p:sp>
    </p:spTree>
    <p:extLst>
      <p:ext uri="{BB962C8B-B14F-4D97-AF65-F5344CB8AC3E}">
        <p14:creationId xmlns:p14="http://schemas.microsoft.com/office/powerpoint/2010/main" val="37193856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Installing Python Packages</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16</a:t>
            </a:fld>
            <a:endParaRPr lang="en-US" sz="1400" dirty="0">
              <a:solidFill>
                <a:schemeClr val="bg1"/>
              </a:solidFill>
              <a:latin typeface="Arial"/>
              <a:cs typeface="Arial"/>
            </a:endParaRPr>
          </a:p>
        </p:txBody>
      </p:sp>
      <p:sp>
        <p:nvSpPr>
          <p:cNvPr id="3" name="TextBox 2"/>
          <p:cNvSpPr txBox="1"/>
          <p:nvPr/>
        </p:nvSpPr>
        <p:spPr>
          <a:xfrm>
            <a:off x="755073" y="1011092"/>
            <a:ext cx="8077200" cy="3139321"/>
          </a:xfrm>
          <a:prstGeom prst="rect">
            <a:avLst/>
          </a:prstGeom>
          <a:noFill/>
        </p:spPr>
        <p:txBody>
          <a:bodyPr wrap="square" rtlCol="0">
            <a:spAutoFit/>
          </a:bodyPr>
          <a:lstStyle/>
          <a:p>
            <a:pPr marL="285750" indent="-285750">
              <a:buFont typeface="Arial"/>
              <a:buChar char="•"/>
            </a:pPr>
            <a:r>
              <a:rPr lang="en-US" dirty="0">
                <a:latin typeface="Helvetica" charset="0"/>
                <a:ea typeface="Helvetica" charset="0"/>
                <a:cs typeface="Helvetica" charset="0"/>
              </a:rPr>
              <a:t>Only resort to using pip or a setup wheel to install a python package within a </a:t>
            </a:r>
            <a:r>
              <a:rPr lang="en-US" dirty="0" err="1">
                <a:latin typeface="Helvetica" charset="0"/>
                <a:ea typeface="Helvetica" charset="0"/>
                <a:cs typeface="Helvetica" charset="0"/>
              </a:rPr>
              <a:t>conda</a:t>
            </a:r>
            <a:r>
              <a:rPr lang="en-US" dirty="0">
                <a:latin typeface="Helvetica" charset="0"/>
                <a:ea typeface="Helvetica" charset="0"/>
                <a:cs typeface="Helvetica" charset="0"/>
              </a:rPr>
              <a:t> environment it the package is NOT available on any </a:t>
            </a:r>
            <a:r>
              <a:rPr lang="en-US" dirty="0" err="1">
                <a:latin typeface="Helvetica" charset="0"/>
                <a:ea typeface="Helvetica" charset="0"/>
                <a:cs typeface="Helvetica" charset="0"/>
              </a:rPr>
              <a:t>conda</a:t>
            </a:r>
            <a:r>
              <a:rPr lang="en-US" dirty="0">
                <a:latin typeface="Helvetica" charset="0"/>
                <a:ea typeface="Helvetica" charset="0"/>
                <a:cs typeface="Helvetica" charset="0"/>
              </a:rPr>
              <a:t> channel.  Note that </a:t>
            </a:r>
            <a:r>
              <a:rPr lang="en-US" dirty="0" err="1">
                <a:latin typeface="Helvetica" charset="0"/>
                <a:ea typeface="Helvetica" charset="0"/>
                <a:cs typeface="Helvetica" charset="0"/>
              </a:rPr>
              <a:t>conda</a:t>
            </a:r>
            <a:r>
              <a:rPr lang="en-US" dirty="0">
                <a:latin typeface="Helvetica" charset="0"/>
                <a:ea typeface="Helvetica" charset="0"/>
                <a:cs typeface="Helvetica" charset="0"/>
              </a:rPr>
              <a:t> and pip don’t share information about packages installed and this can potentially lead to conflicts.  </a:t>
            </a:r>
          </a:p>
          <a:p>
            <a:pPr marL="285750" indent="-285750">
              <a:buFont typeface="Arial"/>
              <a:buChar char="•"/>
            </a:pPr>
            <a:endParaRPr lang="en-US" dirty="0">
              <a:latin typeface="Helvetica" charset="0"/>
              <a:ea typeface="Helvetica" charset="0"/>
              <a:cs typeface="Helvetica" charset="0"/>
            </a:endParaRPr>
          </a:p>
          <a:p>
            <a:endParaRPr lang="en-US" dirty="0"/>
          </a:p>
          <a:p>
            <a:endParaRPr lang="en-US" dirty="0">
              <a:latin typeface="Consolas"/>
              <a:cs typeface="Consolas"/>
            </a:endParaRPr>
          </a:p>
          <a:p>
            <a:r>
              <a:rPr lang="en-US" dirty="0"/>
              <a:t> </a:t>
            </a:r>
          </a:p>
          <a:p>
            <a:endParaRPr lang="en-US" dirty="0"/>
          </a:p>
          <a:p>
            <a:endParaRPr lang="en-US" dirty="0"/>
          </a:p>
          <a:p>
            <a:r>
              <a:rPr lang="en-US" dirty="0"/>
              <a:t>    </a:t>
            </a:r>
            <a:r>
              <a:rPr lang="en-US" dirty="0">
                <a:latin typeface="Consolas"/>
                <a:cs typeface="Consolas"/>
              </a:rPr>
              <a:t>      </a:t>
            </a: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4" name="Rectangle 3"/>
          <p:cNvSpPr/>
          <p:nvPr/>
        </p:nvSpPr>
        <p:spPr>
          <a:xfrm>
            <a:off x="762000" y="3352800"/>
            <a:ext cx="8229600" cy="3139321"/>
          </a:xfrm>
          <a:prstGeom prst="rect">
            <a:avLst/>
          </a:prstGeom>
        </p:spPr>
        <p:txBody>
          <a:bodyPr wrap="square">
            <a:spAutoFit/>
          </a:bodyPr>
          <a:lstStyle/>
          <a:p>
            <a:pPr marL="285750" indent="-285750">
              <a:buFont typeface="Arial"/>
              <a:buChar char="•"/>
            </a:pPr>
            <a:r>
              <a:rPr lang="en-US" dirty="0">
                <a:latin typeface="Helvetica" charset="0"/>
                <a:ea typeface="Helvetica" charset="0"/>
                <a:cs typeface="Helvetica" charset="0"/>
              </a:rPr>
              <a:t>Notice the --user flag is used to indicate that pip is to install the package in the user’s local path. All packages installed with the --user flag are stored in ~/.local unless the user has set the </a:t>
            </a:r>
            <a:r>
              <a:rPr lang="en-US" dirty="0"/>
              <a:t>PYTHONUSERBASE </a:t>
            </a:r>
            <a:r>
              <a:rPr lang="en-US" dirty="0">
                <a:latin typeface="Helvetica" charset="0"/>
                <a:ea typeface="Helvetica" charset="0"/>
                <a:cs typeface="Helvetica" charset="0"/>
              </a:rPr>
              <a:t>environment variable. </a:t>
            </a:r>
          </a:p>
          <a:p>
            <a:pPr marL="285750" indent="-285750">
              <a:buFont typeface="Arial"/>
              <a:buChar char="•"/>
            </a:pPr>
            <a:endParaRPr lang="en-US" dirty="0">
              <a:latin typeface="Helvetica" charset="0"/>
              <a:ea typeface="Helvetica" charset="0"/>
              <a:cs typeface="Helvetica" charset="0"/>
            </a:endParaRPr>
          </a:p>
          <a:p>
            <a:pPr marL="285750" indent="-285750">
              <a:buFont typeface="Arial"/>
              <a:buChar char="•"/>
            </a:pPr>
            <a:r>
              <a:rPr lang="en-US" dirty="0"/>
              <a:t>If you pip --user install a package it will be available for that version of python. For example if you are using python 3.7.6 the package will only be available to this version of python. </a:t>
            </a:r>
          </a:p>
          <a:p>
            <a:pPr marL="285750" indent="-285750">
              <a:buFont typeface="Arial"/>
              <a:buChar char="•"/>
            </a:pPr>
            <a:endParaRPr lang="en-US" dirty="0"/>
          </a:p>
          <a:p>
            <a:pPr marL="285750" indent="-285750">
              <a:buFont typeface="Arial"/>
              <a:buChar char="•"/>
            </a:pPr>
            <a:r>
              <a:rPr lang="en-US" dirty="0">
                <a:latin typeface="Helvetica" charset="0"/>
                <a:ea typeface="Helvetica" charset="0"/>
                <a:cs typeface="Helvetica" charset="0"/>
              </a:rPr>
              <a:t>Note you can only </a:t>
            </a:r>
            <a:r>
              <a:rPr lang="en-US" dirty="0" err="1">
                <a:latin typeface="Helvetica" charset="0"/>
                <a:ea typeface="Helvetica" charset="0"/>
                <a:cs typeface="Helvetica" charset="0"/>
              </a:rPr>
              <a:t>conda</a:t>
            </a:r>
            <a:r>
              <a:rPr lang="en-US" dirty="0">
                <a:latin typeface="Helvetica" charset="0"/>
                <a:ea typeface="Helvetica" charset="0"/>
                <a:cs typeface="Helvetica" charset="0"/>
              </a:rPr>
              <a:t> install and pip install packages from the login nodes since the compute nodes do NOT have access to external network.</a:t>
            </a:r>
          </a:p>
          <a:p>
            <a:pPr marL="285750" indent="-285750">
              <a:buFont typeface="Arial"/>
              <a:buChar char="•"/>
            </a:pPr>
            <a:endParaRPr lang="en-US" dirty="0">
              <a:latin typeface="Helvetica" charset="0"/>
              <a:ea typeface="Helvetica" charset="0"/>
              <a:cs typeface="Helvetica" charset="0"/>
            </a:endParaRPr>
          </a:p>
        </p:txBody>
      </p:sp>
      <p:sp>
        <p:nvSpPr>
          <p:cNvPr id="11" name="Rounded Rectangle 10"/>
          <p:cNvSpPr/>
          <p:nvPr/>
        </p:nvSpPr>
        <p:spPr>
          <a:xfrm>
            <a:off x="533400" y="2275451"/>
            <a:ext cx="8458200" cy="1001149"/>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pip search torch-geometric</a:t>
            </a:r>
          </a:p>
          <a:p>
            <a:endParaRPr lang="en-US" sz="1600" dirty="0">
              <a:solidFill>
                <a:schemeClr val="tx1"/>
              </a:solidFill>
              <a:latin typeface="Consolas"/>
              <a:cs typeface="Consolas"/>
            </a:endParaRPr>
          </a:p>
          <a:p>
            <a:r>
              <a:rPr lang="en-US" sz="1600" dirty="0">
                <a:solidFill>
                  <a:schemeClr val="tx1"/>
                </a:solidFill>
                <a:latin typeface="Consolas"/>
                <a:cs typeface="Consolas"/>
              </a:rPr>
              <a:t>(my-</a:t>
            </a:r>
            <a:r>
              <a:rPr lang="en-US" sz="1600" dirty="0" err="1">
                <a:solidFill>
                  <a:schemeClr val="tx1"/>
                </a:solidFill>
                <a:latin typeface="Consolas"/>
                <a:cs typeface="Consolas"/>
              </a:rPr>
              <a:t>env</a:t>
            </a:r>
            <a:r>
              <a:rPr lang="en-US" sz="1600" dirty="0">
                <a:solidFill>
                  <a:schemeClr val="tx1"/>
                </a:solidFill>
                <a:latin typeface="Consolas"/>
                <a:cs typeface="Consolas"/>
              </a:rPr>
              <a:t>)[johnnyb@midway2]$ pip install pip install torch-geometric --user</a:t>
            </a:r>
          </a:p>
        </p:txBody>
      </p:sp>
    </p:spTree>
    <p:extLst>
      <p:ext uri="{BB962C8B-B14F-4D97-AF65-F5344CB8AC3E}">
        <p14:creationId xmlns:p14="http://schemas.microsoft.com/office/powerpoint/2010/main" val="34159441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Running </a:t>
            </a:r>
            <a:r>
              <a:rPr lang="en-US" sz="3600" dirty="0" err="1"/>
              <a:t>Jupyter</a:t>
            </a:r>
            <a:r>
              <a:rPr lang="en-US" sz="3600" dirty="0"/>
              <a:t> Notebooks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17</a:t>
            </a:fld>
            <a:endParaRPr lang="en-US" sz="1400" dirty="0">
              <a:solidFill>
                <a:schemeClr val="bg1"/>
              </a:solidFill>
              <a:latin typeface="Arial"/>
              <a:cs typeface="Arial"/>
            </a:endParaRPr>
          </a:p>
        </p:txBody>
      </p:sp>
      <p:sp>
        <p:nvSpPr>
          <p:cNvPr id="3" name="TextBox 2"/>
          <p:cNvSpPr txBox="1"/>
          <p:nvPr/>
        </p:nvSpPr>
        <p:spPr>
          <a:xfrm>
            <a:off x="227947" y="762000"/>
            <a:ext cx="5253554" cy="3046988"/>
          </a:xfrm>
          <a:prstGeom prst="rect">
            <a:avLst/>
          </a:prstGeom>
          <a:noFill/>
        </p:spPr>
        <p:txBody>
          <a:bodyPr wrap="none" rtlCol="0">
            <a:spAutoFit/>
          </a:bodyPr>
          <a:lstStyle/>
          <a:p>
            <a:endParaRPr lang="en-US" sz="2400" dirty="0"/>
          </a:p>
          <a:p>
            <a:r>
              <a:rPr lang="en-US" sz="2400" dirty="0"/>
              <a:t>To run a notebook from the </a:t>
            </a:r>
            <a:r>
              <a:rPr lang="en-US" sz="2400" b="1" dirty="0"/>
              <a:t>login nodes</a:t>
            </a:r>
            <a:r>
              <a:rPr lang="en-US" sz="2400" dirty="0"/>
              <a:t>:</a:t>
            </a:r>
          </a:p>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3292" y="4509654"/>
            <a:ext cx="1718253" cy="1718253"/>
          </a:xfrm>
          <a:prstGeom prst="rect">
            <a:avLst/>
          </a:prstGeom>
        </p:spPr>
      </p:pic>
      <p:sp>
        <p:nvSpPr>
          <p:cNvPr id="9" name="Rounded Rectangle 8"/>
          <p:cNvSpPr/>
          <p:nvPr/>
        </p:nvSpPr>
        <p:spPr>
          <a:xfrm>
            <a:off x="214092" y="1788574"/>
            <a:ext cx="8687453" cy="2326226"/>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400" dirty="0">
                <a:solidFill>
                  <a:schemeClr val="tx1"/>
                </a:solidFill>
                <a:effectLst/>
                <a:latin typeface="Consolas"/>
                <a:cs typeface="Consolas"/>
              </a:rPr>
              <a:t>[</a:t>
            </a:r>
            <a:r>
              <a:rPr lang="en-US" sz="1400" dirty="0">
                <a:solidFill>
                  <a:schemeClr val="tx1"/>
                </a:solidFill>
                <a:latin typeface="Consolas"/>
                <a:cs typeface="Consolas"/>
              </a:rPr>
              <a:t>johnnyb</a:t>
            </a:r>
            <a:r>
              <a:rPr lang="en-US" sz="1400" dirty="0">
                <a:solidFill>
                  <a:schemeClr val="tx1"/>
                </a:solidFill>
                <a:effectLst/>
                <a:latin typeface="Consolas"/>
                <a:cs typeface="Consolas"/>
              </a:rPr>
              <a:t>@midway2]$ module load Anaconda3/2019.03 </a:t>
            </a:r>
          </a:p>
          <a:p>
            <a:endParaRPr lang="en-US" sz="1600" dirty="0">
              <a:solidFill>
                <a:schemeClr val="tx1"/>
              </a:solidFill>
              <a:effectLst/>
              <a:latin typeface="Consolas"/>
              <a:cs typeface="Consolas"/>
            </a:endParaRPr>
          </a:p>
          <a:p>
            <a:r>
              <a:rPr lang="en-US" sz="1400" dirty="0">
                <a:solidFill>
                  <a:schemeClr val="tx1"/>
                </a:solidFill>
                <a:latin typeface="Consolas"/>
                <a:cs typeface="Consolas"/>
              </a:rPr>
              <a:t>[johnnyb@midway2]$ export IP_ADDR=`</a:t>
            </a:r>
            <a:r>
              <a:rPr lang="en-US" sz="1400" dirty="0" err="1">
                <a:solidFill>
                  <a:schemeClr val="tx1"/>
                </a:solidFill>
                <a:latin typeface="Consolas"/>
                <a:cs typeface="Consolas"/>
              </a:rPr>
              <a:t>ifconfig</a:t>
            </a:r>
            <a:r>
              <a:rPr lang="en-US" sz="1400" dirty="0">
                <a:solidFill>
                  <a:schemeClr val="tx1"/>
                </a:solidFill>
                <a:latin typeface="Consolas"/>
                <a:cs typeface="Consolas"/>
              </a:rPr>
              <a:t> eno1 | grep '</a:t>
            </a:r>
            <a:r>
              <a:rPr lang="en-US" sz="1400" dirty="0" err="1">
                <a:solidFill>
                  <a:schemeClr val="tx1"/>
                </a:solidFill>
                <a:latin typeface="Consolas"/>
                <a:cs typeface="Consolas"/>
              </a:rPr>
              <a:t>inet</a:t>
            </a:r>
            <a:r>
              <a:rPr lang="en-US" sz="1400" dirty="0">
                <a:solidFill>
                  <a:schemeClr val="tx1"/>
                </a:solidFill>
                <a:latin typeface="Consolas"/>
                <a:cs typeface="Consolas"/>
              </a:rPr>
              <a:t> ' |  </a:t>
            </a:r>
            <a:r>
              <a:rPr lang="en-US" sz="1400" dirty="0" err="1">
                <a:solidFill>
                  <a:schemeClr val="tx1"/>
                </a:solidFill>
                <a:latin typeface="Consolas"/>
                <a:cs typeface="Consolas"/>
              </a:rPr>
              <a:t>awk</a:t>
            </a:r>
            <a:r>
              <a:rPr lang="en-US" sz="1400" dirty="0">
                <a:solidFill>
                  <a:schemeClr val="tx1"/>
                </a:solidFill>
                <a:latin typeface="Consolas"/>
                <a:cs typeface="Consolas"/>
              </a:rPr>
              <a:t> '{print $2}'`</a:t>
            </a:r>
          </a:p>
          <a:p>
            <a:endParaRPr lang="en-US" sz="1400" dirty="0">
              <a:solidFill>
                <a:schemeClr val="tx1"/>
              </a:solidFill>
              <a:latin typeface="Consolas"/>
              <a:cs typeface="Consolas"/>
            </a:endParaRPr>
          </a:p>
          <a:p>
            <a:r>
              <a:rPr lang="en-US" sz="1400" dirty="0">
                <a:solidFill>
                  <a:schemeClr val="tx1"/>
                </a:solidFill>
                <a:latin typeface="Consolas"/>
                <a:cs typeface="Consolas"/>
              </a:rPr>
              <a:t>[johnnyb@midway2]$ </a:t>
            </a:r>
            <a:r>
              <a:rPr lang="mr-IN" sz="1400" dirty="0" err="1">
                <a:solidFill>
                  <a:schemeClr val="tx1"/>
                </a:solidFill>
                <a:latin typeface="Consolas"/>
                <a:cs typeface="Consolas"/>
              </a:rPr>
              <a:t>export</a:t>
            </a:r>
            <a:r>
              <a:rPr lang="mr-IN" sz="1400" dirty="0">
                <a:solidFill>
                  <a:schemeClr val="tx1"/>
                </a:solidFill>
                <a:latin typeface="Consolas"/>
                <a:cs typeface="Consolas"/>
              </a:rPr>
              <a:t> PORT_NUM=$(</a:t>
            </a:r>
            <a:r>
              <a:rPr lang="mr-IN" sz="1400" dirty="0" err="1">
                <a:solidFill>
                  <a:schemeClr val="tx1"/>
                </a:solidFill>
                <a:latin typeface="Consolas"/>
                <a:cs typeface="Consolas"/>
              </a:rPr>
              <a:t>shuf</a:t>
            </a:r>
            <a:r>
              <a:rPr lang="mr-IN" sz="1400" dirty="0">
                <a:solidFill>
                  <a:schemeClr val="tx1"/>
                </a:solidFill>
                <a:latin typeface="Consolas"/>
                <a:cs typeface="Consolas"/>
              </a:rPr>
              <a:t> -i8000-9000 -n1)</a:t>
            </a:r>
            <a:endParaRPr lang="en-US" sz="1400" dirty="0">
              <a:solidFill>
                <a:schemeClr val="tx1"/>
              </a:solidFill>
              <a:latin typeface="Consolas"/>
              <a:cs typeface="Consolas"/>
            </a:endParaRPr>
          </a:p>
          <a:p>
            <a:endParaRPr lang="en-US" sz="1400" dirty="0">
              <a:solidFill>
                <a:schemeClr val="tx1"/>
              </a:solidFill>
              <a:latin typeface="Consolas"/>
              <a:cs typeface="Consolas"/>
            </a:endParaRPr>
          </a:p>
          <a:p>
            <a:r>
              <a:rPr lang="en-US" sz="1400" dirty="0">
                <a:solidFill>
                  <a:schemeClr val="tx1"/>
                </a:solidFill>
                <a:latin typeface="Consolas"/>
                <a:cs typeface="Consolas"/>
              </a:rPr>
              <a:t>[johnnyb@midway2]$ </a:t>
            </a:r>
            <a:r>
              <a:rPr lang="en-US" sz="1400" dirty="0" err="1">
                <a:solidFill>
                  <a:schemeClr val="tx1"/>
                </a:solidFill>
                <a:latin typeface="Consolas"/>
                <a:cs typeface="Consolas"/>
              </a:rPr>
              <a:t>jupyter</a:t>
            </a:r>
            <a:r>
              <a:rPr lang="en-US" sz="1400" dirty="0">
                <a:solidFill>
                  <a:schemeClr val="tx1"/>
                </a:solidFill>
                <a:latin typeface="Consolas"/>
                <a:cs typeface="Consolas"/>
              </a:rPr>
              <a:t> notebook --no-browser --</a:t>
            </a:r>
            <a:r>
              <a:rPr lang="en-US" sz="1400" dirty="0" err="1">
                <a:solidFill>
                  <a:schemeClr val="tx1"/>
                </a:solidFill>
                <a:latin typeface="Consolas"/>
                <a:cs typeface="Consolas"/>
              </a:rPr>
              <a:t>ip</a:t>
            </a:r>
            <a:r>
              <a:rPr lang="en-US" sz="1400" dirty="0">
                <a:solidFill>
                  <a:schemeClr val="tx1"/>
                </a:solidFill>
                <a:latin typeface="Consolas"/>
                <a:cs typeface="Consolas"/>
              </a:rPr>
              <a:t>=${IP_ADDR} --port $PORT_NUM</a:t>
            </a: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TextBox 10"/>
          <p:cNvSpPr txBox="1"/>
          <p:nvPr/>
        </p:nvSpPr>
        <p:spPr>
          <a:xfrm>
            <a:off x="381000" y="4343400"/>
            <a:ext cx="6934200" cy="1754326"/>
          </a:xfrm>
          <a:prstGeom prst="rect">
            <a:avLst/>
          </a:prstGeom>
          <a:noFill/>
        </p:spPr>
        <p:txBody>
          <a:bodyPr wrap="square" rtlCol="0">
            <a:spAutoFit/>
          </a:bodyPr>
          <a:lstStyle/>
          <a:p>
            <a:r>
              <a:rPr lang="en-US" dirty="0"/>
              <a:t>After executing the </a:t>
            </a:r>
            <a:r>
              <a:rPr lang="en-US" dirty="0" err="1"/>
              <a:t>jupyter</a:t>
            </a:r>
            <a:r>
              <a:rPr lang="en-US" dirty="0"/>
              <a:t> command above, a URL will be printed to </a:t>
            </a:r>
          </a:p>
          <a:p>
            <a:r>
              <a:rPr lang="en-US" dirty="0"/>
              <a:t>screen, (e.g. </a:t>
            </a:r>
            <a:r>
              <a:rPr lang="mr-IN" dirty="0">
                <a:hlinkClick r:id="rId5"/>
              </a:rPr>
              <a:t>http://10.50.220.71:8117/?token=4d36b0</a:t>
            </a:r>
            <a:r>
              <a:rPr lang="en-US" dirty="0">
                <a:hlinkClick r:id="rId5"/>
              </a:rPr>
              <a:t>)</a:t>
            </a:r>
            <a:r>
              <a:rPr lang="en-US" dirty="0"/>
              <a:t> that you then</a:t>
            </a:r>
          </a:p>
          <a:p>
            <a:r>
              <a:rPr lang="en-US" dirty="0"/>
              <a:t>should copy and paste to your local web browser to connect to the </a:t>
            </a:r>
          </a:p>
          <a:p>
            <a:r>
              <a:rPr lang="en-US" dirty="0"/>
              <a:t>notebook server.  </a:t>
            </a:r>
          </a:p>
          <a:p>
            <a:endParaRPr lang="en-US" dirty="0"/>
          </a:p>
          <a:p>
            <a:r>
              <a:rPr lang="en-US" dirty="0"/>
              <a:t> Note: Do not run anything computationally intensive from login nodes.</a:t>
            </a:r>
          </a:p>
        </p:txBody>
      </p:sp>
    </p:spTree>
    <p:extLst>
      <p:ext uri="{BB962C8B-B14F-4D97-AF65-F5344CB8AC3E}">
        <p14:creationId xmlns:p14="http://schemas.microsoft.com/office/powerpoint/2010/main" val="3138239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Running </a:t>
            </a:r>
            <a:r>
              <a:rPr lang="en-US" sz="3600" dirty="0" err="1"/>
              <a:t>Jupyter</a:t>
            </a:r>
            <a:r>
              <a:rPr lang="en-US" sz="3600" dirty="0"/>
              <a:t> Notebooks on Midway</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18</a:t>
            </a:fld>
            <a:endParaRPr lang="en-US" sz="1400" dirty="0">
              <a:solidFill>
                <a:schemeClr val="bg1"/>
              </a:solidFill>
              <a:latin typeface="Arial"/>
              <a:cs typeface="Arial"/>
            </a:endParaRPr>
          </a:p>
        </p:txBody>
      </p:sp>
      <p:sp>
        <p:nvSpPr>
          <p:cNvPr id="3" name="TextBox 2"/>
          <p:cNvSpPr txBox="1"/>
          <p:nvPr/>
        </p:nvSpPr>
        <p:spPr>
          <a:xfrm>
            <a:off x="227947" y="762000"/>
            <a:ext cx="5743047" cy="3046988"/>
          </a:xfrm>
          <a:prstGeom prst="rect">
            <a:avLst/>
          </a:prstGeom>
          <a:noFill/>
        </p:spPr>
        <p:txBody>
          <a:bodyPr wrap="none" rtlCol="0">
            <a:spAutoFit/>
          </a:bodyPr>
          <a:lstStyle/>
          <a:p>
            <a:endParaRPr lang="en-US" sz="2400" dirty="0"/>
          </a:p>
          <a:p>
            <a:r>
              <a:rPr lang="en-US" sz="2400" dirty="0"/>
              <a:t>To run a notebook from the </a:t>
            </a:r>
            <a:r>
              <a:rPr lang="en-US" sz="2400" b="1" dirty="0"/>
              <a:t>compute nodes</a:t>
            </a:r>
            <a:r>
              <a:rPr lang="en-US" sz="2400" dirty="0"/>
              <a:t>:</a:t>
            </a:r>
          </a:p>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8253" y="4037136"/>
            <a:ext cx="1718253" cy="1718253"/>
          </a:xfrm>
          <a:prstGeom prst="rect">
            <a:avLst/>
          </a:prstGeom>
        </p:spPr>
      </p:pic>
      <p:sp>
        <p:nvSpPr>
          <p:cNvPr id="9" name="Rounded Rectangle 8"/>
          <p:cNvSpPr/>
          <p:nvPr/>
        </p:nvSpPr>
        <p:spPr>
          <a:xfrm>
            <a:off x="381000" y="1699994"/>
            <a:ext cx="7987145" cy="1066800"/>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400" dirty="0">
                <a:solidFill>
                  <a:schemeClr val="tx1"/>
                </a:solidFill>
                <a:effectLst/>
                <a:latin typeface="Consolas"/>
                <a:cs typeface="Consolas"/>
              </a:rPr>
              <a:t>[</a:t>
            </a:r>
            <a:r>
              <a:rPr lang="en-US" sz="1400" dirty="0">
                <a:solidFill>
                  <a:schemeClr val="tx1"/>
                </a:solidFill>
                <a:latin typeface="Consolas"/>
                <a:cs typeface="Consolas"/>
              </a:rPr>
              <a:t>johnnyb</a:t>
            </a:r>
            <a:r>
              <a:rPr lang="en-US" sz="1400" dirty="0">
                <a:solidFill>
                  <a:schemeClr val="tx1"/>
                </a:solidFill>
                <a:effectLst/>
                <a:latin typeface="Consolas"/>
                <a:cs typeface="Consolas"/>
              </a:rPr>
              <a:t>@midway2]$ cd </a:t>
            </a:r>
            <a:r>
              <a:rPr lang="en-US" sz="1400" dirty="0" err="1">
                <a:solidFill>
                  <a:schemeClr val="tx1"/>
                </a:solidFill>
                <a:latin typeface="Consolas"/>
                <a:cs typeface="Consolas"/>
              </a:rPr>
              <a:t>rcc-kicp</a:t>
            </a:r>
            <a:r>
              <a:rPr lang="en-US" sz="1400" dirty="0">
                <a:solidFill>
                  <a:schemeClr val="tx1"/>
                </a:solidFill>
                <a:latin typeface="Consolas"/>
                <a:cs typeface="Consolas"/>
              </a:rPr>
              <a:t>/</a:t>
            </a:r>
            <a:r>
              <a:rPr lang="en-US" sz="1400" dirty="0" err="1">
                <a:solidFill>
                  <a:schemeClr val="tx1"/>
                </a:solidFill>
                <a:latin typeface="Consolas"/>
                <a:cs typeface="Consolas"/>
              </a:rPr>
              <a:t>jupyterlab</a:t>
            </a:r>
            <a:r>
              <a:rPr lang="en-US" sz="1400" dirty="0">
                <a:solidFill>
                  <a:schemeClr val="tx1"/>
                </a:solidFill>
                <a:latin typeface="Consolas"/>
                <a:cs typeface="Consolas"/>
              </a:rPr>
              <a:t>-script</a:t>
            </a:r>
          </a:p>
          <a:p>
            <a:endParaRPr lang="en-US" sz="1600" dirty="0">
              <a:solidFill>
                <a:schemeClr val="tx1"/>
              </a:solidFill>
              <a:effectLst/>
              <a:latin typeface="Consolas"/>
              <a:cs typeface="Consolas"/>
            </a:endParaRPr>
          </a:p>
          <a:p>
            <a:r>
              <a:rPr lang="en-US" sz="1400" dirty="0">
                <a:solidFill>
                  <a:schemeClr val="tx1"/>
                </a:solidFill>
                <a:latin typeface="Consolas"/>
                <a:cs typeface="Consolas"/>
              </a:rPr>
              <a:t>[johnnyb@midway2]$ ./ launch-</a:t>
            </a:r>
            <a:r>
              <a:rPr lang="en-US" sz="1400" dirty="0" err="1">
                <a:solidFill>
                  <a:schemeClr val="tx1"/>
                </a:solidFill>
                <a:latin typeface="Consolas"/>
                <a:cs typeface="Consolas"/>
              </a:rPr>
              <a:t>jlab.sh</a:t>
            </a:r>
            <a:endParaRPr lang="en-US" sz="1400" dirty="0">
              <a:solidFill>
                <a:schemeClr val="tx1"/>
              </a:solidFill>
              <a:latin typeface="Consolas"/>
              <a:cs typeface="Consolas"/>
            </a:endParaRPr>
          </a:p>
        </p:txBody>
      </p: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
        <p:nvSpPr>
          <p:cNvPr id="11" name="TextBox 10"/>
          <p:cNvSpPr txBox="1"/>
          <p:nvPr/>
        </p:nvSpPr>
        <p:spPr>
          <a:xfrm>
            <a:off x="381000" y="2852757"/>
            <a:ext cx="6934200" cy="1477328"/>
          </a:xfrm>
          <a:prstGeom prst="rect">
            <a:avLst/>
          </a:prstGeom>
          <a:noFill/>
        </p:spPr>
        <p:txBody>
          <a:bodyPr wrap="square" rtlCol="0">
            <a:spAutoFit/>
          </a:bodyPr>
          <a:lstStyle/>
          <a:p>
            <a:r>
              <a:rPr lang="en-US" dirty="0"/>
              <a:t>After executing the </a:t>
            </a:r>
            <a:r>
              <a:rPr lang="en-US" dirty="0" err="1"/>
              <a:t>jupyter</a:t>
            </a:r>
            <a:r>
              <a:rPr lang="en-US" dirty="0"/>
              <a:t> command above, a URL will be printed to </a:t>
            </a:r>
          </a:p>
          <a:p>
            <a:r>
              <a:rPr lang="en-US" dirty="0"/>
              <a:t>screen, (e.g. </a:t>
            </a:r>
            <a:r>
              <a:rPr lang="mr-IN" dirty="0">
                <a:hlinkClick r:id="rId5"/>
              </a:rPr>
              <a:t>http://10.50.220.71:8117/?token=4d36b0</a:t>
            </a:r>
            <a:r>
              <a:rPr lang="en-US" dirty="0">
                <a:hlinkClick r:id="rId5"/>
              </a:rPr>
              <a:t>)</a:t>
            </a:r>
            <a:r>
              <a:rPr lang="en-US" dirty="0"/>
              <a:t> that you then</a:t>
            </a:r>
          </a:p>
          <a:p>
            <a:r>
              <a:rPr lang="en-US" dirty="0"/>
              <a:t>should copy and paste to your local web browser to connect to the </a:t>
            </a:r>
          </a:p>
          <a:p>
            <a:r>
              <a:rPr lang="en-US" dirty="0"/>
              <a:t>notebook server.  </a:t>
            </a:r>
          </a:p>
          <a:p>
            <a:endParaRPr lang="en-US" dirty="0"/>
          </a:p>
        </p:txBody>
      </p:sp>
      <p:sp>
        <p:nvSpPr>
          <p:cNvPr id="10" name="TextBox 9">
            <a:extLst>
              <a:ext uri="{FF2B5EF4-FFF2-40B4-BE49-F238E27FC236}">
                <a16:creationId xmlns:a16="http://schemas.microsoft.com/office/drawing/2014/main" id="{A99AAF52-06E9-B949-8D32-2409198E21C7}"/>
              </a:ext>
            </a:extLst>
          </p:cNvPr>
          <p:cNvSpPr txBox="1"/>
          <p:nvPr/>
        </p:nvSpPr>
        <p:spPr>
          <a:xfrm>
            <a:off x="227947" y="858692"/>
            <a:ext cx="184731" cy="2308324"/>
          </a:xfrm>
          <a:prstGeom prst="rect">
            <a:avLst/>
          </a:prstGeom>
          <a:noFill/>
        </p:spPr>
        <p:txBody>
          <a:bodyPr wrap="none" rtlCol="0">
            <a:spAutoFit/>
          </a:bodyPr>
          <a:lstStyle/>
          <a:p>
            <a:endParaRPr lang="en-US" sz="2400" dirty="0"/>
          </a:p>
          <a:p>
            <a:endParaRPr lang="en-US" sz="2400" dirty="0"/>
          </a:p>
          <a:p>
            <a:endParaRPr lang="en-US" sz="2400" dirty="0"/>
          </a:p>
          <a:p>
            <a:endParaRPr lang="en-US" sz="2400" dirty="0"/>
          </a:p>
          <a:p>
            <a:endParaRPr lang="en-US" sz="2400" dirty="0"/>
          </a:p>
          <a:p>
            <a:endParaRPr lang="en-US" sz="2400" dirty="0"/>
          </a:p>
        </p:txBody>
      </p:sp>
      <p:pic>
        <p:nvPicPr>
          <p:cNvPr id="14" name="Picture 13">
            <a:extLst>
              <a:ext uri="{FF2B5EF4-FFF2-40B4-BE49-F238E27FC236}">
                <a16:creationId xmlns:a16="http://schemas.microsoft.com/office/drawing/2014/main" id="{3DCBE6B0-71C6-4941-8B96-D2BC0474492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7947" y="4443532"/>
            <a:ext cx="2700202" cy="1782133"/>
          </a:xfrm>
          <a:prstGeom prst="rect">
            <a:avLst/>
          </a:prstGeom>
        </p:spPr>
      </p:pic>
      <p:sp>
        <p:nvSpPr>
          <p:cNvPr id="15" name="TextBox 14">
            <a:extLst>
              <a:ext uri="{FF2B5EF4-FFF2-40B4-BE49-F238E27FC236}">
                <a16:creationId xmlns:a16="http://schemas.microsoft.com/office/drawing/2014/main" id="{8B2FB649-2272-6840-A9FE-58753E21019D}"/>
              </a:ext>
            </a:extLst>
          </p:cNvPr>
          <p:cNvSpPr txBox="1"/>
          <p:nvPr/>
        </p:nvSpPr>
        <p:spPr>
          <a:xfrm>
            <a:off x="3234568" y="4865814"/>
            <a:ext cx="3410229" cy="646331"/>
          </a:xfrm>
          <a:prstGeom prst="rect">
            <a:avLst/>
          </a:prstGeom>
          <a:noFill/>
        </p:spPr>
        <p:txBody>
          <a:bodyPr wrap="none" rtlCol="0">
            <a:spAutoFit/>
          </a:bodyPr>
          <a:lstStyle/>
          <a:p>
            <a:r>
              <a:rPr lang="en-US" dirty="0"/>
              <a:t>Username is your CNetID</a:t>
            </a:r>
          </a:p>
          <a:p>
            <a:r>
              <a:rPr lang="en-US" dirty="0"/>
              <a:t>Password is your CNetID password</a:t>
            </a:r>
          </a:p>
        </p:txBody>
      </p:sp>
      <p:sp>
        <p:nvSpPr>
          <p:cNvPr id="17" name="TextBox 16">
            <a:extLst>
              <a:ext uri="{FF2B5EF4-FFF2-40B4-BE49-F238E27FC236}">
                <a16:creationId xmlns:a16="http://schemas.microsoft.com/office/drawing/2014/main" id="{86E4A5F5-A925-254F-A244-7DA1541E932F}"/>
              </a:ext>
            </a:extLst>
          </p:cNvPr>
          <p:cNvSpPr txBox="1"/>
          <p:nvPr/>
        </p:nvSpPr>
        <p:spPr>
          <a:xfrm>
            <a:off x="3260116" y="5772776"/>
            <a:ext cx="5079852" cy="369332"/>
          </a:xfrm>
          <a:prstGeom prst="rect">
            <a:avLst/>
          </a:prstGeom>
          <a:noFill/>
        </p:spPr>
        <p:txBody>
          <a:bodyPr wrap="none" rtlCol="0">
            <a:spAutoFit/>
          </a:bodyPr>
          <a:lstStyle/>
          <a:p>
            <a:r>
              <a:rPr lang="en-US" dirty="0"/>
              <a:t>You will land in  /home/$USER directory upon login</a:t>
            </a:r>
          </a:p>
        </p:txBody>
      </p:sp>
      <p:sp>
        <p:nvSpPr>
          <p:cNvPr id="2" name="Rectangle 1">
            <a:extLst>
              <a:ext uri="{FF2B5EF4-FFF2-40B4-BE49-F238E27FC236}">
                <a16:creationId xmlns:a16="http://schemas.microsoft.com/office/drawing/2014/main" id="{0DCC1143-A072-CF40-9C6D-67D3511E5981}"/>
              </a:ext>
            </a:extLst>
          </p:cNvPr>
          <p:cNvSpPr/>
          <p:nvPr/>
        </p:nvSpPr>
        <p:spPr>
          <a:xfrm>
            <a:off x="227947" y="4133102"/>
            <a:ext cx="8815428" cy="369332"/>
          </a:xfrm>
          <a:prstGeom prst="rect">
            <a:avLst/>
          </a:prstGeom>
        </p:spPr>
        <p:txBody>
          <a:bodyPr wrap="square">
            <a:spAutoFit/>
          </a:bodyPr>
          <a:lstStyle/>
          <a:p>
            <a:r>
              <a:rPr lang="en-US" dirty="0"/>
              <a:t>  Accessing the </a:t>
            </a:r>
            <a:r>
              <a:rPr lang="en-US" dirty="0" err="1"/>
              <a:t>jupyterhub</a:t>
            </a:r>
            <a:r>
              <a:rPr lang="en-US" dirty="0"/>
              <a:t> portal: </a:t>
            </a:r>
            <a:r>
              <a:rPr lang="en-US" dirty="0">
                <a:hlinkClick r:id="rId7"/>
              </a:rPr>
              <a:t>https://jupyter.rcc.uchicago.edu</a:t>
            </a:r>
            <a:endParaRPr lang="en-US" dirty="0"/>
          </a:p>
        </p:txBody>
      </p:sp>
    </p:spTree>
    <p:extLst>
      <p:ext uri="{BB962C8B-B14F-4D97-AF65-F5344CB8AC3E}">
        <p14:creationId xmlns:p14="http://schemas.microsoft.com/office/powerpoint/2010/main" val="38716135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42040"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a:xfrm>
            <a:off x="499240" y="104995"/>
            <a:ext cx="8229600" cy="1143000"/>
          </a:xfrm>
        </p:spPr>
        <p:txBody>
          <a:bodyPr>
            <a:normAutofit/>
          </a:bodyPr>
          <a:lstStyle/>
          <a:p>
            <a:r>
              <a:rPr lang="en-US" sz="4000" dirty="0"/>
              <a:t>Fitting</a:t>
            </a:r>
            <a:r>
              <a:rPr lang="en-US" b="1" dirty="0"/>
              <a:t> </a:t>
            </a:r>
            <a:r>
              <a:rPr lang="en-US" sz="4000" b="1" dirty="0"/>
              <a:t> </a:t>
            </a:r>
            <a:r>
              <a:rPr lang="en-US" sz="4000" dirty="0"/>
              <a:t>MLE model to data</a:t>
            </a:r>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19</a:t>
            </a:fld>
            <a:endParaRPr lang="en-US" dirty="0"/>
          </a:p>
        </p:txBody>
      </p:sp>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4"/>
          <a:stretch>
            <a:fillRect/>
          </a:stretch>
        </p:blipFill>
        <p:spPr>
          <a:xfrm>
            <a:off x="2490787" y="6278504"/>
            <a:ext cx="4162425" cy="449542"/>
          </a:xfrm>
          <a:prstGeom prst="rect">
            <a:avLst/>
          </a:prstGeom>
        </p:spPr>
      </p:pic>
      <p:sp>
        <p:nvSpPr>
          <p:cNvPr id="13" name="TextBox 12">
            <a:extLst>
              <a:ext uri="{FF2B5EF4-FFF2-40B4-BE49-F238E27FC236}">
                <a16:creationId xmlns:a16="http://schemas.microsoft.com/office/drawing/2014/main" id="{5444B496-1D5E-854B-BECE-64777AF280EA}"/>
              </a:ext>
            </a:extLst>
          </p:cNvPr>
          <p:cNvSpPr txBox="1"/>
          <p:nvPr/>
        </p:nvSpPr>
        <p:spPr>
          <a:xfrm>
            <a:off x="358197" y="1186220"/>
            <a:ext cx="8785803" cy="4985980"/>
          </a:xfrm>
          <a:prstGeom prst="rect">
            <a:avLst/>
          </a:prstGeom>
          <a:noFill/>
        </p:spPr>
        <p:txBody>
          <a:bodyPr wrap="none" rtlCol="0">
            <a:spAutoFit/>
          </a:bodyPr>
          <a:lstStyle/>
          <a:p>
            <a:r>
              <a:rPr lang="en-US" sz="2400" dirty="0">
                <a:hlinkClick r:id="rId5"/>
              </a:rPr>
              <a:t>Fitting a model to data</a:t>
            </a:r>
            <a:r>
              <a:rPr lang="en-US" sz="2400" dirty="0"/>
              <a:t>  in interactive mode</a:t>
            </a:r>
          </a:p>
          <a:p>
            <a:endParaRPr lang="en-US" sz="2400" dirty="0"/>
          </a:p>
          <a:p>
            <a:r>
              <a:rPr lang="en-US" sz="2400" dirty="0">
                <a:latin typeface="Consolas" panose="020B0609020204030204" pitchFamily="49" charset="0"/>
                <a:cs typeface="Consolas" panose="020B0609020204030204" pitchFamily="49" charset="0"/>
              </a:rPr>
              <a:t>module load Anaconda3/2019.03</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pip install –-user emcee</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pip install –-user corner</a:t>
            </a:r>
          </a:p>
          <a:p>
            <a:endParaRPr lang="en-US" sz="2400" dirty="0">
              <a:latin typeface="Consolas" panose="020B0609020204030204" pitchFamily="49" charset="0"/>
              <a:cs typeface="Consolas" panose="020B0609020204030204" pitchFamily="49" charset="0"/>
            </a:endParaRPr>
          </a:p>
          <a:p>
            <a:r>
              <a:rPr lang="en-US" dirty="0" err="1">
                <a:latin typeface="Consolas" panose="020B0609020204030204" pitchFamily="49" charset="0"/>
                <a:cs typeface="Consolas" panose="020B0609020204030204" pitchFamily="49" charset="0"/>
              </a:rPr>
              <a:t>sinteractive</a:t>
            </a:r>
            <a:r>
              <a:rPr lang="en-US" dirty="0">
                <a:latin typeface="Consolas" panose="020B0609020204030204" pitchFamily="49" charset="0"/>
                <a:cs typeface="Consolas" panose="020B0609020204030204" pitchFamily="49" charset="0"/>
              </a:rPr>
              <a:t> --time=02:00:00 --nodes=1 --</a:t>
            </a:r>
            <a:r>
              <a:rPr lang="en-US" dirty="0" err="1">
                <a:latin typeface="Consolas" panose="020B0609020204030204" pitchFamily="49" charset="0"/>
                <a:cs typeface="Consolas" panose="020B0609020204030204" pitchFamily="49" charset="0"/>
              </a:rPr>
              <a:t>ntasks</a:t>
            </a:r>
            <a:r>
              <a:rPr lang="en-US" dirty="0">
                <a:latin typeface="Consolas" panose="020B0609020204030204" pitchFamily="49" charset="0"/>
                <a:cs typeface="Consolas" panose="020B0609020204030204" pitchFamily="49" charset="0"/>
              </a:rPr>
              <a:t>-per-node=1 \</a:t>
            </a:r>
          </a:p>
          <a:p>
            <a:r>
              <a:rPr lang="en-US" dirty="0">
                <a:latin typeface="Consolas" panose="020B0609020204030204" pitchFamily="49" charset="0"/>
                <a:cs typeface="Consolas" panose="020B0609020204030204" pitchFamily="49" charset="0"/>
              </a:rPr>
              <a:t> --mem-per-</a:t>
            </a:r>
            <a:r>
              <a:rPr lang="en-US" dirty="0" err="1">
                <a:latin typeface="Consolas" panose="020B0609020204030204" pitchFamily="49" charset="0"/>
                <a:cs typeface="Consolas" panose="020B0609020204030204" pitchFamily="49" charset="0"/>
              </a:rPr>
              <a:t>cpu</a:t>
            </a:r>
            <a:r>
              <a:rPr lang="en-US" dirty="0">
                <a:latin typeface="Consolas" panose="020B0609020204030204" pitchFamily="49" charset="0"/>
                <a:cs typeface="Consolas" panose="020B0609020204030204" pitchFamily="49" charset="0"/>
              </a:rPr>
              <a:t>=2000 --partition=</a:t>
            </a:r>
            <a:r>
              <a:rPr lang="en-US" dirty="0" err="1">
                <a:latin typeface="Consolas" panose="020B0609020204030204" pitchFamily="49" charset="0"/>
                <a:cs typeface="Consolas" panose="020B0609020204030204" pitchFamily="49" charset="0"/>
              </a:rPr>
              <a:t>broadwl</a:t>
            </a:r>
            <a:r>
              <a:rPr lang="en-US" dirty="0">
                <a:latin typeface="Consolas" panose="020B0609020204030204" pitchFamily="49" charset="0"/>
                <a:cs typeface="Consolas" panose="020B0609020204030204" pitchFamily="49" charset="0"/>
              </a:rPr>
              <a:t> –-reservation=</a:t>
            </a:r>
            <a:r>
              <a:rPr lang="en-US" dirty="0"/>
              <a:t> </a:t>
            </a:r>
            <a:r>
              <a:rPr lang="en-US" dirty="0" err="1"/>
              <a:t>kicpworkshop-cpu</a:t>
            </a:r>
            <a:endParaRPr lang="en-US" dirty="0"/>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python3 prog1_interactive.py</a:t>
            </a:r>
          </a:p>
          <a:p>
            <a:endParaRPr lang="en-US" sz="2400" dirty="0"/>
          </a:p>
          <a:p>
            <a:endParaRPr lang="en-US" dirty="0"/>
          </a:p>
        </p:txBody>
      </p:sp>
    </p:spTree>
    <p:extLst>
      <p:ext uri="{BB962C8B-B14F-4D97-AF65-F5344CB8AC3E}">
        <p14:creationId xmlns:p14="http://schemas.microsoft.com/office/powerpoint/2010/main" val="1144744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3628604"/>
          </a:xfrm>
          <a:noFill/>
        </p:spPr>
        <p:txBody>
          <a:bodyPr>
            <a:normAutofit/>
          </a:bodyPr>
          <a:lstStyle/>
          <a:p>
            <a:pPr lvl="1">
              <a:buFont typeface="Arial" charset="0"/>
              <a:buChar char="•"/>
            </a:pPr>
            <a:r>
              <a:rPr lang="en-US" sz="3200" dirty="0">
                <a:solidFill>
                  <a:schemeClr val="bg1"/>
                </a:solidFill>
              </a:rPr>
              <a:t>Compile and Run Programs: Interactive and batch mode</a:t>
            </a:r>
          </a:p>
          <a:p>
            <a:pPr lvl="1">
              <a:buFont typeface="Arial" charset="0"/>
              <a:buChar char="•"/>
            </a:pPr>
            <a:r>
              <a:rPr lang="en-US" sz="3200" dirty="0">
                <a:solidFill>
                  <a:schemeClr val="bg1"/>
                </a:solidFill>
              </a:rPr>
              <a:t>Running python program for model fitting problem: emcee</a:t>
            </a:r>
          </a:p>
          <a:p>
            <a:pPr lvl="1">
              <a:buFont typeface="Arial" charset="0"/>
              <a:buChar char="•"/>
            </a:pPr>
            <a:r>
              <a:rPr lang="en-US" sz="3200" dirty="0">
                <a:solidFill>
                  <a:schemeClr val="bg1"/>
                </a:solidFill>
              </a:rPr>
              <a:t>GPU Computing</a:t>
            </a:r>
          </a:p>
          <a:p>
            <a:pPr lvl="1">
              <a:buFont typeface="Arial" charset="0"/>
              <a:buChar char="•"/>
            </a:pPr>
            <a:r>
              <a:rPr lang="en-US" sz="3200" dirty="0" err="1">
                <a:solidFill>
                  <a:schemeClr val="bg1"/>
                </a:solidFill>
              </a:rPr>
              <a:t>jupyterhub</a:t>
            </a:r>
            <a:r>
              <a:rPr lang="en-US" sz="3200" dirty="0">
                <a:solidFill>
                  <a:schemeClr val="bg1"/>
                </a:solidFill>
              </a:rPr>
              <a:t> </a:t>
            </a: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DFF7167B-6A83-F64C-842A-19BA4B2094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42040"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a:extLst>
              <a:ext uri="{FF2B5EF4-FFF2-40B4-BE49-F238E27FC236}">
                <a16:creationId xmlns:a16="http://schemas.microsoft.com/office/drawing/2014/main" id="{DF141FDA-2802-964D-B19B-D64EA007C313}"/>
              </a:ext>
            </a:extLst>
          </p:cNvPr>
          <p:cNvSpPr>
            <a:spLocks noGrp="1"/>
          </p:cNvSpPr>
          <p:nvPr>
            <p:ph type="title"/>
          </p:nvPr>
        </p:nvSpPr>
        <p:spPr>
          <a:xfrm>
            <a:off x="499240" y="-41379"/>
            <a:ext cx="8229600" cy="1143000"/>
          </a:xfrm>
        </p:spPr>
        <p:txBody>
          <a:bodyPr>
            <a:normAutofit/>
          </a:bodyPr>
          <a:lstStyle/>
          <a:p>
            <a:r>
              <a:rPr lang="en-US" sz="4000" dirty="0"/>
              <a:t>Fitting</a:t>
            </a:r>
            <a:r>
              <a:rPr lang="en-US" b="1" dirty="0"/>
              <a:t> </a:t>
            </a:r>
            <a:r>
              <a:rPr lang="en-US" sz="4000" b="1" dirty="0"/>
              <a:t> </a:t>
            </a:r>
            <a:r>
              <a:rPr lang="en-US" sz="4000" dirty="0"/>
              <a:t>MLE model to data</a:t>
            </a:r>
          </a:p>
        </p:txBody>
      </p:sp>
      <p:sp>
        <p:nvSpPr>
          <p:cNvPr id="4" name="Slide Number Placeholder 3">
            <a:extLst>
              <a:ext uri="{FF2B5EF4-FFF2-40B4-BE49-F238E27FC236}">
                <a16:creationId xmlns:a16="http://schemas.microsoft.com/office/drawing/2014/main" id="{9A79DC3F-919B-DA4B-9471-EA6B8C3147FD}"/>
              </a:ext>
            </a:extLst>
          </p:cNvPr>
          <p:cNvSpPr>
            <a:spLocks noGrp="1"/>
          </p:cNvSpPr>
          <p:nvPr>
            <p:ph type="sldNum" sz="quarter" idx="12"/>
          </p:nvPr>
        </p:nvSpPr>
        <p:spPr/>
        <p:txBody>
          <a:bodyPr/>
          <a:lstStyle/>
          <a:p>
            <a:fld id="{E7921454-9842-364F-AE15-5087F31B435C}" type="slidenum">
              <a:rPr lang="en-US" smtClean="0"/>
              <a:t>20</a:t>
            </a:fld>
            <a:endParaRPr lang="en-US" dirty="0"/>
          </a:p>
        </p:txBody>
      </p:sp>
      <p:pic>
        <p:nvPicPr>
          <p:cNvPr id="7" name="Picture 6">
            <a:extLst>
              <a:ext uri="{FF2B5EF4-FFF2-40B4-BE49-F238E27FC236}">
                <a16:creationId xmlns:a16="http://schemas.microsoft.com/office/drawing/2014/main" id="{6ABFA54B-8601-4A49-8134-E8A2FF0113B9}"/>
              </a:ext>
            </a:extLst>
          </p:cNvPr>
          <p:cNvPicPr>
            <a:picLocks noChangeAspect="1"/>
          </p:cNvPicPr>
          <p:nvPr/>
        </p:nvPicPr>
        <p:blipFill>
          <a:blip r:embed="rId4"/>
          <a:stretch>
            <a:fillRect/>
          </a:stretch>
        </p:blipFill>
        <p:spPr>
          <a:xfrm>
            <a:off x="2490787" y="6278504"/>
            <a:ext cx="4162425" cy="449542"/>
          </a:xfrm>
          <a:prstGeom prst="rect">
            <a:avLst/>
          </a:prstGeom>
        </p:spPr>
      </p:pic>
      <p:sp>
        <p:nvSpPr>
          <p:cNvPr id="13" name="TextBox 12">
            <a:extLst>
              <a:ext uri="{FF2B5EF4-FFF2-40B4-BE49-F238E27FC236}">
                <a16:creationId xmlns:a16="http://schemas.microsoft.com/office/drawing/2014/main" id="{5444B496-1D5E-854B-BECE-64777AF280EA}"/>
              </a:ext>
            </a:extLst>
          </p:cNvPr>
          <p:cNvSpPr txBox="1"/>
          <p:nvPr/>
        </p:nvSpPr>
        <p:spPr>
          <a:xfrm>
            <a:off x="-11704" y="1090346"/>
            <a:ext cx="5252296" cy="4616648"/>
          </a:xfrm>
          <a:prstGeom prst="rect">
            <a:avLst/>
          </a:prstGeom>
          <a:noFill/>
          <a:ln>
            <a:solidFill>
              <a:schemeClr val="tx1"/>
            </a:solidFill>
          </a:ln>
        </p:spPr>
        <p:txBody>
          <a:bodyPr wrap="square" rtlCol="0">
            <a:spAutoFit/>
          </a:bodyPr>
          <a:lstStyle/>
          <a:p>
            <a:r>
              <a:rPr lang="en-US" sz="2400" dirty="0">
                <a:hlinkClick r:id="rId5"/>
              </a:rPr>
              <a:t>Fitting a model to data</a:t>
            </a:r>
            <a:r>
              <a:rPr lang="en-US" sz="2400" dirty="0"/>
              <a:t>  in batch mode</a:t>
            </a:r>
          </a:p>
          <a:p>
            <a:endParaRPr lang="en-US" dirty="0"/>
          </a:p>
          <a:p>
            <a:r>
              <a:rPr lang="en-US" dirty="0">
                <a:latin typeface="Consolas" panose="020B0609020204030204" pitchFamily="49" charset="0"/>
                <a:cs typeface="Consolas" panose="020B0609020204030204" pitchFamily="49" charset="0"/>
              </a:rPr>
              <a:t>#SBATCH --job-name=</a:t>
            </a:r>
            <a:r>
              <a:rPr lang="en-US" dirty="0" err="1">
                <a:latin typeface="Consolas" panose="020B0609020204030204" pitchFamily="49" charset="0"/>
                <a:cs typeface="Consolas" panose="020B0609020204030204" pitchFamily="49" charset="0"/>
              </a:rPr>
              <a:t>my_cool_sceince</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--output=%</a:t>
            </a:r>
            <a:r>
              <a:rPr lang="en-US" dirty="0" err="1">
                <a:latin typeface="Consolas" panose="020B0609020204030204" pitchFamily="49" charset="0"/>
                <a:cs typeface="Consolas" panose="020B0609020204030204" pitchFamily="49" charset="0"/>
              </a:rPr>
              <a:t>j_my_cool_sceince.out</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--error=%</a:t>
            </a:r>
            <a:r>
              <a:rPr lang="en-US" dirty="0" err="1">
                <a:latin typeface="Consolas" panose="020B0609020204030204" pitchFamily="49" charset="0"/>
                <a:cs typeface="Consolas" panose="020B0609020204030204" pitchFamily="49" charset="0"/>
              </a:rPr>
              <a:t>j_my_cool_sceince.err</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#SBATACH --mem=2G</a:t>
            </a:r>
          </a:p>
          <a:p>
            <a:r>
              <a:rPr lang="en-US" dirty="0">
                <a:latin typeface="Consolas" panose="020B0609020204030204" pitchFamily="49" charset="0"/>
                <a:cs typeface="Consolas" panose="020B0609020204030204" pitchFamily="49" charset="0"/>
              </a:rPr>
              <a:t>#SBATCH --time=00:20:00</a:t>
            </a:r>
          </a:p>
          <a:p>
            <a:r>
              <a:rPr lang="en-US" dirty="0">
                <a:latin typeface="Consolas" panose="020B0609020204030204" pitchFamily="49" charset="0"/>
                <a:cs typeface="Consolas" panose="020B0609020204030204" pitchFamily="49" charset="0"/>
              </a:rPr>
              <a:t>#SBATCH --partition=</a:t>
            </a:r>
            <a:r>
              <a:rPr lang="en-US" dirty="0" err="1">
                <a:latin typeface="Consolas" panose="020B0609020204030204" pitchFamily="49" charset="0"/>
                <a:cs typeface="Consolas" panose="020B0609020204030204" pitchFamily="49" charset="0"/>
              </a:rPr>
              <a:t>broadwl</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#SBATCH --reservation=</a:t>
            </a:r>
            <a:r>
              <a:rPr lang="en-US" dirty="0"/>
              <a:t> </a:t>
            </a:r>
            <a:r>
              <a:rPr lang="en-US" dirty="0" err="1"/>
              <a:t>kicpworkshop-cpu</a:t>
            </a:r>
            <a:endParaRPr lang="en-US" dirty="0"/>
          </a:p>
          <a:p>
            <a:r>
              <a:rPr lang="en-US" dirty="0">
                <a:latin typeface="Consolas" panose="020B0609020204030204" pitchFamily="49" charset="0"/>
                <a:cs typeface="Consolas" panose="020B0609020204030204" pitchFamily="49" charset="0"/>
              </a:rPr>
              <a:t>#SBATCH --</a:t>
            </a:r>
            <a:r>
              <a:rPr lang="en-US" dirty="0" err="1">
                <a:latin typeface="Consolas" panose="020B0609020204030204" pitchFamily="49" charset="0"/>
                <a:cs typeface="Consolas" panose="020B0609020204030204" pitchFamily="49" charset="0"/>
              </a:rPr>
              <a:t>ntasks</a:t>
            </a:r>
            <a:r>
              <a:rPr lang="en-US" dirty="0">
                <a:latin typeface="Consolas" panose="020B0609020204030204" pitchFamily="49" charset="0"/>
                <a:cs typeface="Consolas" panose="020B0609020204030204" pitchFamily="49" charset="0"/>
              </a:rPr>
              <a:t>=1</a:t>
            </a:r>
          </a:p>
          <a:p>
            <a:r>
              <a:rPr lang="en-US" dirty="0">
                <a:latin typeface="Consolas" panose="020B0609020204030204" pitchFamily="49" charset="0"/>
                <a:cs typeface="Consolas" panose="020B0609020204030204" pitchFamily="49" charset="0"/>
              </a:rPr>
              <a:t>#SBATCH --</a:t>
            </a:r>
            <a:r>
              <a:rPr lang="en-US" dirty="0" err="1">
                <a:latin typeface="Consolas" panose="020B0609020204030204" pitchFamily="49" charset="0"/>
                <a:cs typeface="Consolas" panose="020B0609020204030204" pitchFamily="49" charset="0"/>
              </a:rPr>
              <a:t>cpus</a:t>
            </a:r>
            <a:r>
              <a:rPr lang="en-US" dirty="0">
                <a:latin typeface="Consolas" panose="020B0609020204030204" pitchFamily="49" charset="0"/>
                <a:cs typeface="Consolas" panose="020B0609020204030204" pitchFamily="49" charset="0"/>
              </a:rPr>
              <a:t>-per-task=8</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module load Anaconda3/2019.03</a:t>
            </a:r>
          </a:p>
          <a:p>
            <a:r>
              <a:rPr lang="en-US" dirty="0">
                <a:latin typeface="Consolas" panose="020B0609020204030204" pitchFamily="49" charset="0"/>
                <a:cs typeface="Consolas" panose="020B0609020204030204" pitchFamily="49" charset="0"/>
              </a:rPr>
              <a:t>python -u </a:t>
            </a:r>
            <a:r>
              <a:rPr lang="en-US" dirty="0" err="1">
                <a:latin typeface="Consolas" panose="020B0609020204030204" pitchFamily="49" charset="0"/>
                <a:cs typeface="Consolas" panose="020B0609020204030204" pitchFamily="49" charset="0"/>
              </a:rPr>
              <a:t>test.py</a:t>
            </a:r>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echo "Job finished on `date`" </a:t>
            </a:r>
          </a:p>
          <a:p>
            <a:endParaRPr lang="en-US" dirty="0"/>
          </a:p>
        </p:txBody>
      </p:sp>
      <p:pic>
        <p:nvPicPr>
          <p:cNvPr id="5" name="Picture 4">
            <a:extLst>
              <a:ext uri="{FF2B5EF4-FFF2-40B4-BE49-F238E27FC236}">
                <a16:creationId xmlns:a16="http://schemas.microsoft.com/office/drawing/2014/main" id="{637710A0-18B6-3146-B7C4-4B41FBE44F26}"/>
              </a:ext>
            </a:extLst>
          </p:cNvPr>
          <p:cNvPicPr>
            <a:picLocks noChangeAspect="1"/>
          </p:cNvPicPr>
          <p:nvPr/>
        </p:nvPicPr>
        <p:blipFill>
          <a:blip r:embed="rId6"/>
          <a:stretch>
            <a:fillRect/>
          </a:stretch>
        </p:blipFill>
        <p:spPr>
          <a:xfrm>
            <a:off x="5326031" y="1715158"/>
            <a:ext cx="3515296" cy="1353864"/>
          </a:xfrm>
          <a:prstGeom prst="rect">
            <a:avLst/>
          </a:prstGeom>
        </p:spPr>
      </p:pic>
      <p:sp>
        <p:nvSpPr>
          <p:cNvPr id="6" name="TextBox 5">
            <a:extLst>
              <a:ext uri="{FF2B5EF4-FFF2-40B4-BE49-F238E27FC236}">
                <a16:creationId xmlns:a16="http://schemas.microsoft.com/office/drawing/2014/main" id="{31F37852-3AD0-184F-BBD8-F7B0882B95C5}"/>
              </a:ext>
            </a:extLst>
          </p:cNvPr>
          <p:cNvSpPr txBox="1"/>
          <p:nvPr/>
        </p:nvSpPr>
        <p:spPr>
          <a:xfrm>
            <a:off x="5496910" y="1282262"/>
            <a:ext cx="3638112" cy="369332"/>
          </a:xfrm>
          <a:prstGeom prst="rect">
            <a:avLst/>
          </a:prstGeom>
          <a:noFill/>
        </p:spPr>
        <p:txBody>
          <a:bodyPr wrap="none" rtlCol="0">
            <a:spAutoFit/>
          </a:bodyPr>
          <a:lstStyle/>
          <a:p>
            <a:r>
              <a:rPr lang="en-US" b="1" dirty="0"/>
              <a:t>Code change </a:t>
            </a:r>
            <a:r>
              <a:rPr lang="en-US" dirty="0"/>
              <a:t>–backend renderer </a:t>
            </a:r>
            <a:r>
              <a:rPr lang="en-US" dirty="0" err="1"/>
              <a:t>Agg</a:t>
            </a:r>
            <a:endParaRPr lang="en-US" dirty="0"/>
          </a:p>
        </p:txBody>
      </p:sp>
      <p:pic>
        <p:nvPicPr>
          <p:cNvPr id="9" name="Picture 8">
            <a:extLst>
              <a:ext uri="{FF2B5EF4-FFF2-40B4-BE49-F238E27FC236}">
                <a16:creationId xmlns:a16="http://schemas.microsoft.com/office/drawing/2014/main" id="{6668F1AA-FE8F-4B4A-8CC6-FF140A85413F}"/>
              </a:ext>
            </a:extLst>
          </p:cNvPr>
          <p:cNvPicPr>
            <a:picLocks noChangeAspect="1"/>
          </p:cNvPicPr>
          <p:nvPr/>
        </p:nvPicPr>
        <p:blipFill>
          <a:blip r:embed="rId7"/>
          <a:stretch>
            <a:fillRect/>
          </a:stretch>
        </p:blipFill>
        <p:spPr>
          <a:xfrm>
            <a:off x="5333195" y="3682559"/>
            <a:ext cx="3801827" cy="1006366"/>
          </a:xfrm>
          <a:prstGeom prst="rect">
            <a:avLst/>
          </a:prstGeom>
        </p:spPr>
      </p:pic>
      <p:sp>
        <p:nvSpPr>
          <p:cNvPr id="11" name="TextBox 10">
            <a:extLst>
              <a:ext uri="{FF2B5EF4-FFF2-40B4-BE49-F238E27FC236}">
                <a16:creationId xmlns:a16="http://schemas.microsoft.com/office/drawing/2014/main" id="{0B64BB51-2E86-C44C-932B-91B528B30A34}"/>
              </a:ext>
            </a:extLst>
          </p:cNvPr>
          <p:cNvSpPr txBox="1"/>
          <p:nvPr/>
        </p:nvSpPr>
        <p:spPr>
          <a:xfrm>
            <a:off x="5293368" y="3219124"/>
            <a:ext cx="2583784" cy="369332"/>
          </a:xfrm>
          <a:prstGeom prst="rect">
            <a:avLst/>
          </a:prstGeom>
          <a:noFill/>
        </p:spPr>
        <p:txBody>
          <a:bodyPr wrap="none" rtlCol="0">
            <a:spAutoFit/>
          </a:bodyPr>
          <a:lstStyle/>
          <a:p>
            <a:r>
              <a:rPr lang="en-US" b="1" dirty="0"/>
              <a:t>Save than on the fly plot:</a:t>
            </a:r>
            <a:endParaRPr lang="en-US" dirty="0"/>
          </a:p>
        </p:txBody>
      </p:sp>
    </p:spTree>
    <p:extLst>
      <p:ext uri="{BB962C8B-B14F-4D97-AF65-F5344CB8AC3E}">
        <p14:creationId xmlns:p14="http://schemas.microsoft.com/office/powerpoint/2010/main" val="36409795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9C57A-9CB2-4544-808C-6B346D79DBB3}"/>
              </a:ext>
            </a:extLst>
          </p:cNvPr>
          <p:cNvSpPr>
            <a:spLocks noGrp="1"/>
          </p:cNvSpPr>
          <p:nvPr>
            <p:ph type="title"/>
          </p:nvPr>
        </p:nvSpPr>
        <p:spPr/>
        <p:txBody>
          <a:bodyPr>
            <a:normAutofit fontScale="90000"/>
          </a:bodyPr>
          <a:lstStyle/>
          <a:p>
            <a:r>
              <a:rPr lang="en-US" b="1" dirty="0">
                <a:solidFill>
                  <a:srgbClr val="0070C0"/>
                </a:solidFill>
              </a:rPr>
              <a:t>Midway partitions</a:t>
            </a:r>
            <a:br>
              <a:rPr lang="en-US" dirty="0"/>
            </a:br>
            <a:endParaRPr lang="en-US" dirty="0"/>
          </a:p>
        </p:txBody>
      </p:sp>
      <p:sp>
        <p:nvSpPr>
          <p:cNvPr id="3" name="Content Placeholder 2">
            <a:extLst>
              <a:ext uri="{FF2B5EF4-FFF2-40B4-BE49-F238E27FC236}">
                <a16:creationId xmlns:a16="http://schemas.microsoft.com/office/drawing/2014/main" id="{01F682DD-69E2-7243-879D-CAA01C774001}"/>
              </a:ext>
            </a:extLst>
          </p:cNvPr>
          <p:cNvSpPr>
            <a:spLocks noGrp="1"/>
          </p:cNvSpPr>
          <p:nvPr>
            <p:ph idx="1"/>
          </p:nvPr>
        </p:nvSpPr>
        <p:spPr/>
        <p:txBody>
          <a:bodyPr/>
          <a:lstStyle/>
          <a:p>
            <a:r>
              <a:rPr lang="en-US" dirty="0"/>
              <a:t>The current shared partitions on Midway:</a:t>
            </a:r>
          </a:p>
          <a:p>
            <a:pPr lvl="1"/>
            <a:r>
              <a:rPr lang="en-US" dirty="0"/>
              <a:t>bigmem2</a:t>
            </a:r>
          </a:p>
          <a:p>
            <a:pPr lvl="1"/>
            <a:r>
              <a:rPr lang="en-US" dirty="0"/>
              <a:t>broadwl</a:t>
            </a:r>
          </a:p>
          <a:p>
            <a:pPr lvl="1"/>
            <a:r>
              <a:rPr lang="en-US" dirty="0"/>
              <a:t>broadwl-lc</a:t>
            </a:r>
          </a:p>
          <a:p>
            <a:pPr lvl="1"/>
            <a:r>
              <a:rPr lang="en-US" dirty="0"/>
              <a:t>Gpu2</a:t>
            </a:r>
          </a:p>
          <a:p>
            <a:pPr lvl="1"/>
            <a:r>
              <a:rPr lang="en-US" dirty="0" err="1"/>
              <a:t>kicp</a:t>
            </a:r>
            <a:r>
              <a:rPr lang="en-US" dirty="0"/>
              <a:t>  ** for </a:t>
            </a:r>
            <a:r>
              <a:rPr lang="en-US"/>
              <a:t>KICP only</a:t>
            </a:r>
            <a:endParaRPr lang="en-US" dirty="0"/>
          </a:p>
          <a:p>
            <a:r>
              <a:rPr lang="en-US" dirty="0"/>
              <a:t>broadwl is the default partition to run jobs</a:t>
            </a:r>
          </a:p>
          <a:p>
            <a:endParaRPr lang="en-US" dirty="0"/>
          </a:p>
          <a:p>
            <a:endParaRPr lang="en-US" dirty="0"/>
          </a:p>
        </p:txBody>
      </p:sp>
      <p:sp>
        <p:nvSpPr>
          <p:cNvPr id="4" name="Slide Number Placeholder 3">
            <a:extLst>
              <a:ext uri="{FF2B5EF4-FFF2-40B4-BE49-F238E27FC236}">
                <a16:creationId xmlns:a16="http://schemas.microsoft.com/office/drawing/2014/main" id="{ED15842C-42E0-D14F-A2A4-38BD7D4AF864}"/>
              </a:ext>
            </a:extLst>
          </p:cNvPr>
          <p:cNvSpPr>
            <a:spLocks noGrp="1"/>
          </p:cNvSpPr>
          <p:nvPr>
            <p:ph type="sldNum" sz="quarter" idx="12"/>
          </p:nvPr>
        </p:nvSpPr>
        <p:spPr/>
        <p:txBody>
          <a:bodyPr/>
          <a:lstStyle/>
          <a:p>
            <a:fld id="{E7921454-9842-364F-AE15-5087F31B435C}" type="slidenum">
              <a:rPr lang="en-US" smtClean="0"/>
              <a:t>21</a:t>
            </a:fld>
            <a:endParaRPr lang="en-US" dirty="0"/>
          </a:p>
        </p:txBody>
      </p:sp>
      <p:pic>
        <p:nvPicPr>
          <p:cNvPr id="5" name="Picture 2">
            <a:extLst>
              <a:ext uri="{FF2B5EF4-FFF2-40B4-BE49-F238E27FC236}">
                <a16:creationId xmlns:a16="http://schemas.microsoft.com/office/drawing/2014/main" id="{3B9A439D-7598-6C43-B9EB-F81518194D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4A7119AE-133F-9841-836E-137BDFF1EBFF}"/>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2572275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GPU Computing</a:t>
            </a:r>
          </a:p>
        </p:txBody>
      </p:sp>
      <p:sp>
        <p:nvSpPr>
          <p:cNvPr id="2" name="Slide Number Placeholder 1"/>
          <p:cNvSpPr>
            <a:spLocks noGrp="1"/>
          </p:cNvSpPr>
          <p:nvPr>
            <p:ph type="sldNum" sz="quarter" idx="12"/>
          </p:nvPr>
        </p:nvSpPr>
        <p:spPr/>
        <p:txBody>
          <a:bodyPr/>
          <a:lstStyle/>
          <a:p>
            <a:fld id="{E7921454-9842-364F-AE15-5087F31B435C}" type="slidenum">
              <a:rPr lang="en-US" smtClean="0"/>
              <a:t>22</a:t>
            </a:fld>
            <a:endParaRPr lang="en-US" dirty="0"/>
          </a:p>
        </p:txBody>
      </p:sp>
    </p:spTree>
    <p:extLst>
      <p:ext uri="{BB962C8B-B14F-4D97-AF65-F5344CB8AC3E}">
        <p14:creationId xmlns:p14="http://schemas.microsoft.com/office/powerpoint/2010/main" val="17001884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dirty="0"/>
              <a:t>GPU Computing</a:t>
            </a:r>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23</a:t>
            </a:fld>
            <a:endParaRPr lang="en-US" dirty="0"/>
          </a:p>
        </p:txBody>
      </p:sp>
      <p:sp>
        <p:nvSpPr>
          <p:cNvPr id="7" name="Rectangle 6">
            <a:extLst>
              <a:ext uri="{FF2B5EF4-FFF2-40B4-BE49-F238E27FC236}">
                <a16:creationId xmlns:a16="http://schemas.microsoft.com/office/drawing/2014/main" id="{CED279AF-8C7A-8543-BBFE-22BD44C9C23B}"/>
              </a:ext>
            </a:extLst>
          </p:cNvPr>
          <p:cNvSpPr/>
          <p:nvPr/>
        </p:nvSpPr>
        <p:spPr>
          <a:xfrm>
            <a:off x="2286000" y="1638264"/>
            <a:ext cx="3944679" cy="2677656"/>
          </a:xfrm>
          <a:prstGeom prst="rect">
            <a:avLst/>
          </a:prstGeom>
        </p:spPr>
        <p:txBody>
          <a:bodyPr wrap="square">
            <a:spAutoFit/>
          </a:bodyPr>
          <a:lstStyle/>
          <a:p>
            <a:pPr algn="ctr"/>
            <a:r>
              <a:rPr lang="en-US" sz="2400" i="1" dirty="0">
                <a:solidFill>
                  <a:srgbClr val="0000FF"/>
                </a:solidFill>
                <a:latin typeface="NimbusSanL"/>
              </a:rPr>
              <a:t>Arithmetic is cheap. </a:t>
            </a:r>
          </a:p>
          <a:p>
            <a:pPr algn="ctr"/>
            <a:endParaRPr lang="en-US" sz="2400" i="1" dirty="0">
              <a:solidFill>
                <a:srgbClr val="0000FF"/>
              </a:solidFill>
              <a:latin typeface="NimbusSanL"/>
            </a:endParaRPr>
          </a:p>
          <a:p>
            <a:pPr algn="ctr"/>
            <a:r>
              <a:rPr lang="en-US" sz="2400" i="1" dirty="0">
                <a:solidFill>
                  <a:srgbClr val="0000FF"/>
                </a:solidFill>
                <a:latin typeface="NimbusSanL"/>
              </a:rPr>
              <a:t>Latency is physics. </a:t>
            </a:r>
          </a:p>
          <a:p>
            <a:pPr algn="ctr"/>
            <a:endParaRPr lang="en-US" sz="2400" i="1" dirty="0">
              <a:solidFill>
                <a:srgbClr val="0000FF"/>
              </a:solidFill>
              <a:latin typeface="NimbusSanL"/>
            </a:endParaRPr>
          </a:p>
          <a:p>
            <a:pPr algn="ctr"/>
            <a:r>
              <a:rPr lang="en-US" sz="2400" i="1" dirty="0">
                <a:solidFill>
                  <a:srgbClr val="0000FF"/>
                </a:solidFill>
                <a:latin typeface="NimbusSanL"/>
              </a:rPr>
              <a:t>Bandwidth is money. </a:t>
            </a:r>
          </a:p>
          <a:p>
            <a:pPr algn="ctr"/>
            <a:endParaRPr lang="en-US" sz="2400" dirty="0"/>
          </a:p>
          <a:p>
            <a:pPr algn="r"/>
            <a:r>
              <a:rPr lang="en-US" sz="2400" dirty="0">
                <a:latin typeface="NimbusSanL"/>
              </a:rPr>
              <a:t>   -Mark </a:t>
            </a:r>
            <a:r>
              <a:rPr lang="en-US" sz="2400" dirty="0" err="1">
                <a:latin typeface="NimbusSanL"/>
              </a:rPr>
              <a:t>Hoemmen</a:t>
            </a:r>
            <a:r>
              <a:rPr lang="en-US" sz="2400" baseline="30000" dirty="0">
                <a:latin typeface="CMSY8"/>
              </a:rPr>
              <a:t>∗</a:t>
            </a:r>
            <a:r>
              <a:rPr lang="en-US" sz="2400" dirty="0">
                <a:latin typeface="CMSY8"/>
              </a:rPr>
              <a:t> </a:t>
            </a:r>
            <a:endParaRPr lang="en-US" sz="2400" dirty="0">
              <a:effectLst/>
            </a:endParaRPr>
          </a:p>
        </p:txBody>
      </p:sp>
      <p:sp>
        <p:nvSpPr>
          <p:cNvPr id="8" name="TextBox 7">
            <a:extLst>
              <a:ext uri="{FF2B5EF4-FFF2-40B4-BE49-F238E27FC236}">
                <a16:creationId xmlns:a16="http://schemas.microsoft.com/office/drawing/2014/main" id="{5949DD00-73A2-034E-BD8F-5BD358730AC1}"/>
              </a:ext>
            </a:extLst>
          </p:cNvPr>
          <p:cNvSpPr txBox="1"/>
          <p:nvPr/>
        </p:nvSpPr>
        <p:spPr>
          <a:xfrm>
            <a:off x="318977" y="6273209"/>
            <a:ext cx="2637838" cy="461665"/>
          </a:xfrm>
          <a:prstGeom prst="rect">
            <a:avLst/>
          </a:prstGeom>
          <a:noFill/>
        </p:spPr>
        <p:txBody>
          <a:bodyPr wrap="none" rtlCol="0">
            <a:spAutoFit/>
          </a:bodyPr>
          <a:lstStyle/>
          <a:p>
            <a:r>
              <a:rPr lang="en-US" sz="2400" dirty="0">
                <a:latin typeface="NimbusSanL"/>
              </a:rPr>
              <a:t> </a:t>
            </a:r>
            <a:r>
              <a:rPr lang="en-US" sz="2400" baseline="30000" dirty="0">
                <a:latin typeface="CMSY8"/>
              </a:rPr>
              <a:t>∗Sandia National laboratory</a:t>
            </a:r>
            <a:r>
              <a:rPr lang="en-US" sz="2400" dirty="0">
                <a:latin typeface="CMSY8"/>
              </a:rPr>
              <a:t> </a:t>
            </a:r>
            <a:endParaRPr lang="en-US" sz="2400" dirty="0"/>
          </a:p>
        </p:txBody>
      </p:sp>
    </p:spTree>
    <p:extLst>
      <p:ext uri="{BB962C8B-B14F-4D97-AF65-F5344CB8AC3E}">
        <p14:creationId xmlns:p14="http://schemas.microsoft.com/office/powerpoint/2010/main" val="26441070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dirty="0"/>
              <a:t>GPU Computing</a:t>
            </a:r>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24</a:t>
            </a:fld>
            <a:endParaRPr lang="en-US" dirty="0"/>
          </a:p>
        </p:txBody>
      </p:sp>
      <p:pic>
        <p:nvPicPr>
          <p:cNvPr id="5" name="Picture 4">
            <a:extLst>
              <a:ext uri="{FF2B5EF4-FFF2-40B4-BE49-F238E27FC236}">
                <a16:creationId xmlns:a16="http://schemas.microsoft.com/office/drawing/2014/main" id="{2164FB8E-05C4-5F45-95B3-733A3086B9CE}"/>
              </a:ext>
            </a:extLst>
          </p:cNvPr>
          <p:cNvPicPr>
            <a:picLocks noChangeAspect="1"/>
          </p:cNvPicPr>
          <p:nvPr/>
        </p:nvPicPr>
        <p:blipFill rotWithShape="1">
          <a:blip r:embed="rId2"/>
          <a:srcRect t="11622"/>
          <a:stretch/>
        </p:blipFill>
        <p:spPr>
          <a:xfrm>
            <a:off x="435935" y="1537771"/>
            <a:ext cx="7824953" cy="4191219"/>
          </a:xfrm>
          <a:prstGeom prst="rect">
            <a:avLst/>
          </a:prstGeom>
        </p:spPr>
      </p:pic>
      <p:sp>
        <p:nvSpPr>
          <p:cNvPr id="6" name="TextBox 5">
            <a:extLst>
              <a:ext uri="{FF2B5EF4-FFF2-40B4-BE49-F238E27FC236}">
                <a16:creationId xmlns:a16="http://schemas.microsoft.com/office/drawing/2014/main" id="{7BD17EB5-9345-3949-A36D-7CE7210139B8}"/>
              </a:ext>
            </a:extLst>
          </p:cNvPr>
          <p:cNvSpPr txBox="1"/>
          <p:nvPr/>
        </p:nvSpPr>
        <p:spPr>
          <a:xfrm>
            <a:off x="435935" y="5894685"/>
            <a:ext cx="8638037" cy="923330"/>
          </a:xfrm>
          <a:prstGeom prst="rect">
            <a:avLst/>
          </a:prstGeom>
          <a:noFill/>
        </p:spPr>
        <p:txBody>
          <a:bodyPr wrap="square" rtlCol="0">
            <a:spAutoFit/>
          </a:bodyPr>
          <a:lstStyle/>
          <a:p>
            <a:r>
              <a:rPr lang="en-US" dirty="0"/>
              <a:t>16 Maxwell cores each have four SIMD clusters with 32 ALUs. Data streams at 56 GFLOAT/s and peak 4.6 TFLOP/s (SP) </a:t>
            </a:r>
          </a:p>
          <a:p>
            <a:endParaRPr lang="en-US" dirty="0"/>
          </a:p>
        </p:txBody>
      </p:sp>
    </p:spTree>
    <p:extLst>
      <p:ext uri="{BB962C8B-B14F-4D97-AF65-F5344CB8AC3E}">
        <p14:creationId xmlns:p14="http://schemas.microsoft.com/office/powerpoint/2010/main" val="3943908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FD669-ED66-0849-A946-997F28D5FA69}"/>
              </a:ext>
            </a:extLst>
          </p:cNvPr>
          <p:cNvSpPr>
            <a:spLocks noGrp="1"/>
          </p:cNvSpPr>
          <p:nvPr>
            <p:ph type="title"/>
          </p:nvPr>
        </p:nvSpPr>
        <p:spPr>
          <a:xfrm>
            <a:off x="562303" y="-4849"/>
            <a:ext cx="7824952" cy="1143000"/>
          </a:xfrm>
        </p:spPr>
        <p:txBody>
          <a:bodyPr/>
          <a:lstStyle/>
          <a:p>
            <a:r>
              <a:rPr lang="en-US" dirty="0"/>
              <a:t>GPU Computing</a:t>
            </a:r>
          </a:p>
        </p:txBody>
      </p:sp>
      <p:sp>
        <p:nvSpPr>
          <p:cNvPr id="4" name="Slide Number Placeholder 3">
            <a:extLst>
              <a:ext uri="{FF2B5EF4-FFF2-40B4-BE49-F238E27FC236}">
                <a16:creationId xmlns:a16="http://schemas.microsoft.com/office/drawing/2014/main" id="{30D6A80F-3AE5-4548-AED7-7B669960B4BD}"/>
              </a:ext>
            </a:extLst>
          </p:cNvPr>
          <p:cNvSpPr>
            <a:spLocks noGrp="1"/>
          </p:cNvSpPr>
          <p:nvPr>
            <p:ph type="sldNum" sz="quarter" idx="12"/>
          </p:nvPr>
        </p:nvSpPr>
        <p:spPr/>
        <p:txBody>
          <a:bodyPr/>
          <a:lstStyle/>
          <a:p>
            <a:fld id="{E7921454-9842-364F-AE15-5087F31B435C}" type="slidenum">
              <a:rPr lang="en-US" smtClean="0"/>
              <a:t>25</a:t>
            </a:fld>
            <a:endParaRPr lang="en-US" dirty="0"/>
          </a:p>
        </p:txBody>
      </p:sp>
      <p:sp>
        <p:nvSpPr>
          <p:cNvPr id="7" name="Content Placeholder 2">
            <a:extLst>
              <a:ext uri="{FF2B5EF4-FFF2-40B4-BE49-F238E27FC236}">
                <a16:creationId xmlns:a16="http://schemas.microsoft.com/office/drawing/2014/main" id="{B765E172-F2B3-F947-8574-ADE77F81BDB6}"/>
              </a:ext>
            </a:extLst>
          </p:cNvPr>
          <p:cNvSpPr>
            <a:spLocks noGrp="1"/>
          </p:cNvSpPr>
          <p:nvPr>
            <p:ph idx="1"/>
          </p:nvPr>
        </p:nvSpPr>
        <p:spPr>
          <a:xfrm>
            <a:off x="628650" y="848058"/>
            <a:ext cx="8229600" cy="725561"/>
          </a:xfrm>
        </p:spPr>
        <p:txBody>
          <a:bodyPr>
            <a:normAutofit/>
          </a:bodyPr>
          <a:lstStyle/>
          <a:p>
            <a:pPr lvl="0"/>
            <a:r>
              <a:rPr lang="en-US" dirty="0"/>
              <a:t>6 GPU Nodes under gpu2 partitions</a:t>
            </a:r>
          </a:p>
        </p:txBody>
      </p:sp>
      <p:pic>
        <p:nvPicPr>
          <p:cNvPr id="8" name="Picture 7">
            <a:extLst>
              <a:ext uri="{FF2B5EF4-FFF2-40B4-BE49-F238E27FC236}">
                <a16:creationId xmlns:a16="http://schemas.microsoft.com/office/drawing/2014/main" id="{EF36531D-579B-D842-B422-B87B9FD5DB6E}"/>
              </a:ext>
            </a:extLst>
          </p:cNvPr>
          <p:cNvPicPr>
            <a:picLocks noChangeAspect="1"/>
          </p:cNvPicPr>
          <p:nvPr/>
        </p:nvPicPr>
        <p:blipFill>
          <a:blip r:embed="rId2"/>
          <a:stretch>
            <a:fillRect/>
          </a:stretch>
        </p:blipFill>
        <p:spPr>
          <a:xfrm>
            <a:off x="101673" y="1627374"/>
            <a:ext cx="8940653" cy="1801626"/>
          </a:xfrm>
          <a:prstGeom prst="rect">
            <a:avLst/>
          </a:prstGeom>
        </p:spPr>
      </p:pic>
      <p:sp>
        <p:nvSpPr>
          <p:cNvPr id="9" name="Content Placeholder 2">
            <a:extLst>
              <a:ext uri="{FF2B5EF4-FFF2-40B4-BE49-F238E27FC236}">
                <a16:creationId xmlns:a16="http://schemas.microsoft.com/office/drawing/2014/main" id="{BF38BF70-7FCF-1D43-9583-C75CB2077177}"/>
              </a:ext>
            </a:extLst>
          </p:cNvPr>
          <p:cNvSpPr txBox="1">
            <a:spLocks/>
          </p:cNvSpPr>
          <p:nvPr/>
        </p:nvSpPr>
        <p:spPr>
          <a:xfrm>
            <a:off x="562303" y="3555442"/>
            <a:ext cx="8229600" cy="21967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GPUs: NVIDIA TeslaK80</a:t>
            </a:r>
          </a:p>
          <a:p>
            <a:r>
              <a:rPr lang="en-US" dirty="0"/>
              <a:t>Interactive access</a:t>
            </a:r>
          </a:p>
          <a:p>
            <a:pPr marL="0" indent="0">
              <a:buNone/>
            </a:pPr>
            <a:r>
              <a:rPr lang="en-US" dirty="0"/>
              <a:t>   </a:t>
            </a:r>
            <a:r>
              <a:rPr lang="en-US" sz="2600" dirty="0" err="1">
                <a:latin typeface="Consolas" panose="020B0609020204030204" pitchFamily="49" charset="0"/>
                <a:cs typeface="Consolas" panose="020B0609020204030204" pitchFamily="49" charset="0"/>
              </a:rPr>
              <a:t>sinteractive</a:t>
            </a:r>
            <a:r>
              <a:rPr lang="en-US" sz="2600" dirty="0">
                <a:latin typeface="Consolas" panose="020B0609020204030204" pitchFamily="49" charset="0"/>
                <a:cs typeface="Consolas" panose="020B0609020204030204" pitchFamily="49" charset="0"/>
              </a:rPr>
              <a:t> --partition=gpu2 --</a:t>
            </a:r>
            <a:r>
              <a:rPr lang="en-US" sz="2600" dirty="0" err="1">
                <a:latin typeface="Consolas" panose="020B0609020204030204" pitchFamily="49" charset="0"/>
                <a:cs typeface="Consolas" panose="020B0609020204030204" pitchFamily="49" charset="0"/>
              </a:rPr>
              <a:t>gres</a:t>
            </a:r>
            <a:r>
              <a:rPr lang="en-US" sz="2600" dirty="0">
                <a:latin typeface="Consolas" panose="020B0609020204030204" pitchFamily="49" charset="0"/>
                <a:cs typeface="Consolas" panose="020B0609020204030204" pitchFamily="49" charset="0"/>
              </a:rPr>
              <a:t>=gpu:1 –reservation=</a:t>
            </a:r>
            <a:r>
              <a:rPr lang="en-US" sz="2600" dirty="0" err="1">
                <a:latin typeface="Consolas" panose="020B0609020204030204" pitchFamily="49" charset="0"/>
                <a:cs typeface="Consolas" panose="020B0609020204030204" pitchFamily="49" charset="0"/>
              </a:rPr>
              <a:t>kicp_workshop</a:t>
            </a:r>
            <a:endParaRPr lang="en-US" sz="2600" dirty="0">
              <a:latin typeface="Consolas" panose="020B0609020204030204" pitchFamily="49" charset="0"/>
              <a:cs typeface="Consolas" panose="020B0609020204030204" pitchFamily="49" charset="0"/>
            </a:endParaRP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9150299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9D1808F-C47A-F044-8923-32389467FE5A}"/>
              </a:ext>
            </a:extLst>
          </p:cNvPr>
          <p:cNvSpPr>
            <a:spLocks noGrp="1"/>
          </p:cNvSpPr>
          <p:nvPr>
            <p:ph type="sldNum" sz="quarter" idx="12"/>
          </p:nvPr>
        </p:nvSpPr>
        <p:spPr/>
        <p:txBody>
          <a:bodyPr/>
          <a:lstStyle/>
          <a:p>
            <a:fld id="{E7921454-9842-364F-AE15-5087F31B435C}" type="slidenum">
              <a:rPr lang="en-US" smtClean="0"/>
              <a:t>26</a:t>
            </a:fld>
            <a:endParaRPr lang="en-US" dirty="0"/>
          </a:p>
        </p:txBody>
      </p:sp>
      <p:sp>
        <p:nvSpPr>
          <p:cNvPr id="5" name="Title 1">
            <a:extLst>
              <a:ext uri="{FF2B5EF4-FFF2-40B4-BE49-F238E27FC236}">
                <a16:creationId xmlns:a16="http://schemas.microsoft.com/office/drawing/2014/main" id="{E8FDF7E7-2342-194B-A0C7-839DA319431F}"/>
              </a:ext>
            </a:extLst>
          </p:cNvPr>
          <p:cNvSpPr>
            <a:spLocks noGrp="1"/>
          </p:cNvSpPr>
          <p:nvPr>
            <p:ph type="title"/>
          </p:nvPr>
        </p:nvSpPr>
        <p:spPr>
          <a:xfrm>
            <a:off x="457200" y="136525"/>
            <a:ext cx="8229600" cy="1143000"/>
          </a:xfrm>
        </p:spPr>
        <p:txBody>
          <a:bodyPr/>
          <a:lstStyle/>
          <a:p>
            <a:r>
              <a:rPr lang="en-US" dirty="0"/>
              <a:t>GPU Computing- Hands On</a:t>
            </a:r>
          </a:p>
        </p:txBody>
      </p:sp>
      <p:sp>
        <p:nvSpPr>
          <p:cNvPr id="6" name="Content Placeholder 2">
            <a:extLst>
              <a:ext uri="{FF2B5EF4-FFF2-40B4-BE49-F238E27FC236}">
                <a16:creationId xmlns:a16="http://schemas.microsoft.com/office/drawing/2014/main" id="{A44C32CB-71E0-4543-8367-FF97E7773FF7}"/>
              </a:ext>
            </a:extLst>
          </p:cNvPr>
          <p:cNvSpPr txBox="1">
            <a:spLocks/>
          </p:cNvSpPr>
          <p:nvPr/>
        </p:nvSpPr>
        <p:spPr>
          <a:xfrm>
            <a:off x="541038" y="1210800"/>
            <a:ext cx="8229600" cy="2196772"/>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/10.1</a:t>
            </a:r>
          </a:p>
          <a:p>
            <a:r>
              <a:rPr lang="en-US" dirty="0" err="1">
                <a:latin typeface="Consolas" panose="020B0609020204030204" pitchFamily="49" charset="0"/>
                <a:cs typeface="Consolas" panose="020B0609020204030204" pitchFamily="49" charset="0"/>
              </a:rPr>
              <a:t>nvidia-smi</a:t>
            </a:r>
            <a:endParaRPr lang="en-US" dirty="0">
              <a:latin typeface="Consolas" panose="020B0609020204030204" pitchFamily="49" charset="0"/>
              <a:cs typeface="Consolas" panose="020B0609020204030204" pitchFamily="49" charset="0"/>
            </a:endParaRPr>
          </a:p>
          <a:p>
            <a:endParaRPr lang="en-US" dirty="0"/>
          </a:p>
        </p:txBody>
      </p:sp>
      <p:pic>
        <p:nvPicPr>
          <p:cNvPr id="7" name="Picture 6">
            <a:extLst>
              <a:ext uri="{FF2B5EF4-FFF2-40B4-BE49-F238E27FC236}">
                <a16:creationId xmlns:a16="http://schemas.microsoft.com/office/drawing/2014/main" id="{46568CE8-7333-8F4E-846B-CC842AC5428D}"/>
              </a:ext>
            </a:extLst>
          </p:cNvPr>
          <p:cNvPicPr>
            <a:picLocks noChangeAspect="1"/>
          </p:cNvPicPr>
          <p:nvPr/>
        </p:nvPicPr>
        <p:blipFill>
          <a:blip r:embed="rId2"/>
          <a:stretch>
            <a:fillRect/>
          </a:stretch>
        </p:blipFill>
        <p:spPr>
          <a:xfrm>
            <a:off x="966341" y="2341649"/>
            <a:ext cx="6774162" cy="2540311"/>
          </a:xfrm>
          <a:prstGeom prst="rect">
            <a:avLst/>
          </a:prstGeom>
        </p:spPr>
      </p:pic>
      <p:sp>
        <p:nvSpPr>
          <p:cNvPr id="9" name="Content Placeholder 2">
            <a:extLst>
              <a:ext uri="{FF2B5EF4-FFF2-40B4-BE49-F238E27FC236}">
                <a16:creationId xmlns:a16="http://schemas.microsoft.com/office/drawing/2014/main" id="{05406068-D271-1547-B6AB-BC2947D85637}"/>
              </a:ext>
            </a:extLst>
          </p:cNvPr>
          <p:cNvSpPr txBox="1">
            <a:spLocks/>
          </p:cNvSpPr>
          <p:nvPr/>
        </p:nvSpPr>
        <p:spPr>
          <a:xfrm>
            <a:off x="457200" y="5050852"/>
            <a:ext cx="8229600" cy="1670623"/>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-L</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-q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0 -d MEMORY | tail -n 5</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-q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0 -d UTILIZATION | tail -n 100</a:t>
            </a:r>
          </a:p>
          <a:p>
            <a:r>
              <a:rPr lang="en-US" sz="2000" dirty="0" err="1">
                <a:latin typeface="Consolas" panose="020B0609020204030204" pitchFamily="49" charset="0"/>
                <a:cs typeface="Consolas" panose="020B0609020204030204" pitchFamily="49" charset="0"/>
              </a:rPr>
              <a:t>nvidia-smi</a:t>
            </a:r>
            <a:r>
              <a:rPr lang="en-US" sz="2000" dirty="0">
                <a:latin typeface="Consolas" panose="020B0609020204030204" pitchFamily="49" charset="0"/>
                <a:cs typeface="Consolas" panose="020B0609020204030204" pitchFamily="49" charset="0"/>
              </a:rPr>
              <a:t> topo –m</a:t>
            </a:r>
          </a:p>
          <a:p>
            <a:endParaRPr lang="en-US" sz="2000" dirty="0">
              <a:latin typeface="Consolas" panose="020B0609020204030204" pitchFamily="49" charset="0"/>
              <a:cs typeface="Consolas" panose="020B0609020204030204" pitchFamily="49" charset="0"/>
            </a:endParaRPr>
          </a:p>
          <a:p>
            <a:pPr marL="0" indent="0">
              <a:buNone/>
            </a:pPr>
            <a:endParaRPr lang="en-US"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6496733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9D1808F-C47A-F044-8923-32389467FE5A}"/>
              </a:ext>
            </a:extLst>
          </p:cNvPr>
          <p:cNvSpPr>
            <a:spLocks noGrp="1"/>
          </p:cNvSpPr>
          <p:nvPr>
            <p:ph type="sldNum" sz="quarter" idx="12"/>
          </p:nvPr>
        </p:nvSpPr>
        <p:spPr/>
        <p:txBody>
          <a:bodyPr/>
          <a:lstStyle/>
          <a:p>
            <a:fld id="{E7921454-9842-364F-AE15-5087F31B435C}" type="slidenum">
              <a:rPr lang="en-US" smtClean="0"/>
              <a:t>27</a:t>
            </a:fld>
            <a:endParaRPr lang="en-US" dirty="0"/>
          </a:p>
        </p:txBody>
      </p:sp>
      <p:sp>
        <p:nvSpPr>
          <p:cNvPr id="5" name="Title 1">
            <a:extLst>
              <a:ext uri="{FF2B5EF4-FFF2-40B4-BE49-F238E27FC236}">
                <a16:creationId xmlns:a16="http://schemas.microsoft.com/office/drawing/2014/main" id="{E8FDF7E7-2342-194B-A0C7-839DA319431F}"/>
              </a:ext>
            </a:extLst>
          </p:cNvPr>
          <p:cNvSpPr>
            <a:spLocks noGrp="1"/>
          </p:cNvSpPr>
          <p:nvPr>
            <p:ph type="title"/>
          </p:nvPr>
        </p:nvSpPr>
        <p:spPr>
          <a:xfrm>
            <a:off x="457200" y="136525"/>
            <a:ext cx="8229600" cy="1143000"/>
          </a:xfrm>
        </p:spPr>
        <p:txBody>
          <a:bodyPr/>
          <a:lstStyle/>
          <a:p>
            <a:r>
              <a:rPr lang="en-US" dirty="0"/>
              <a:t>GPU Computing- Hands On</a:t>
            </a:r>
          </a:p>
        </p:txBody>
      </p:sp>
      <p:pic>
        <p:nvPicPr>
          <p:cNvPr id="2" name="Picture 1">
            <a:extLst>
              <a:ext uri="{FF2B5EF4-FFF2-40B4-BE49-F238E27FC236}">
                <a16:creationId xmlns:a16="http://schemas.microsoft.com/office/drawing/2014/main" id="{232FDA1D-26D5-3148-9166-5C69DC047728}"/>
              </a:ext>
            </a:extLst>
          </p:cNvPr>
          <p:cNvPicPr>
            <a:picLocks noChangeAspect="1"/>
          </p:cNvPicPr>
          <p:nvPr/>
        </p:nvPicPr>
        <p:blipFill>
          <a:blip r:embed="rId2"/>
          <a:stretch>
            <a:fillRect/>
          </a:stretch>
        </p:blipFill>
        <p:spPr>
          <a:xfrm>
            <a:off x="988828" y="896713"/>
            <a:ext cx="6848796" cy="4230139"/>
          </a:xfrm>
          <a:prstGeom prst="rect">
            <a:avLst/>
          </a:prstGeom>
        </p:spPr>
      </p:pic>
      <p:sp>
        <p:nvSpPr>
          <p:cNvPr id="8" name="TextBox 7">
            <a:extLst>
              <a:ext uri="{FF2B5EF4-FFF2-40B4-BE49-F238E27FC236}">
                <a16:creationId xmlns:a16="http://schemas.microsoft.com/office/drawing/2014/main" id="{66908354-ACE9-C44E-8EAE-A315764B39B5}"/>
              </a:ext>
            </a:extLst>
          </p:cNvPr>
          <p:cNvSpPr txBox="1"/>
          <p:nvPr/>
        </p:nvSpPr>
        <p:spPr>
          <a:xfrm>
            <a:off x="754912" y="5126852"/>
            <a:ext cx="3466214" cy="1229498"/>
          </a:xfrm>
          <a:prstGeom prst="rect">
            <a:avLst/>
          </a:prstGeom>
          <a:noFill/>
        </p:spPr>
        <p:txBody>
          <a:bodyPr wrap="square" rtlCol="0">
            <a:spAutoFit/>
          </a:bodyPr>
          <a:lstStyle/>
          <a:p>
            <a:r>
              <a:rPr lang="en-US" dirty="0"/>
              <a:t>Hands on: </a:t>
            </a:r>
          </a:p>
          <a:p>
            <a:pPr marL="800100" lvl="1" indent="-342900">
              <a:buAutoNum type="arabicPeriod"/>
            </a:pPr>
            <a:r>
              <a:rPr lang="en-US" dirty="0"/>
              <a:t>Allocate data on GPU</a:t>
            </a:r>
          </a:p>
          <a:p>
            <a:pPr marL="800100" lvl="1" indent="-342900">
              <a:buAutoNum type="arabicPeriod"/>
            </a:pPr>
            <a:r>
              <a:rPr lang="en-US" dirty="0"/>
              <a:t>Add two vectors</a:t>
            </a:r>
          </a:p>
          <a:p>
            <a:pPr marL="800100" lvl="1" indent="-342900">
              <a:buAutoNum type="arabicPeriod"/>
            </a:pPr>
            <a:r>
              <a:rPr lang="en-US" dirty="0"/>
              <a:t>Device Query</a:t>
            </a:r>
          </a:p>
        </p:txBody>
      </p:sp>
    </p:spTree>
    <p:extLst>
      <p:ext uri="{BB962C8B-B14F-4D97-AF65-F5344CB8AC3E}">
        <p14:creationId xmlns:p14="http://schemas.microsoft.com/office/powerpoint/2010/main" val="1205599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3401"/>
            <a:ext cx="8229600" cy="1143000"/>
          </a:xfrm>
        </p:spPr>
        <p:txBody>
          <a:bodyPr/>
          <a:lstStyle/>
          <a:p>
            <a:r>
              <a:rPr lang="en-US" b="1" dirty="0">
                <a:solidFill>
                  <a:srgbClr val="0000FF"/>
                </a:solidFill>
              </a:rPr>
              <a:t>Limits</a:t>
            </a:r>
          </a:p>
        </p:txBody>
      </p:sp>
      <p:sp>
        <p:nvSpPr>
          <p:cNvPr id="3" name="Content Placeholder 2"/>
          <p:cNvSpPr>
            <a:spLocks noGrp="1"/>
          </p:cNvSpPr>
          <p:nvPr>
            <p:ph idx="1"/>
          </p:nvPr>
        </p:nvSpPr>
        <p:spPr>
          <a:xfrm>
            <a:off x="628650" y="848058"/>
            <a:ext cx="8229600" cy="4935675"/>
          </a:xfrm>
        </p:spPr>
        <p:txBody>
          <a:bodyPr>
            <a:normAutofit fontScale="85000" lnSpcReduction="20000"/>
          </a:bodyPr>
          <a:lstStyle/>
          <a:p>
            <a:pPr lvl="0"/>
            <a:r>
              <a:rPr lang="en-US" dirty="0"/>
              <a:t>Maximum run time: </a:t>
            </a:r>
            <a:r>
              <a:rPr lang="en-US" b="1" dirty="0"/>
              <a:t>36 hours</a:t>
            </a:r>
            <a:r>
              <a:rPr lang="en-US" dirty="0"/>
              <a:t> (wall clock)</a:t>
            </a:r>
          </a:p>
          <a:p>
            <a:pPr lvl="0"/>
            <a:r>
              <a:rPr lang="en-US" dirty="0"/>
              <a:t>Maximum number of nodes per user: </a:t>
            </a:r>
          </a:p>
          <a:p>
            <a:pPr lvl="1"/>
            <a:r>
              <a:rPr lang="en-US" b="1" dirty="0"/>
              <a:t>48 nodes</a:t>
            </a:r>
            <a:r>
              <a:rPr lang="en-US" dirty="0"/>
              <a:t> (768 cores) on Midway1</a:t>
            </a:r>
          </a:p>
          <a:p>
            <a:pPr lvl="1"/>
            <a:r>
              <a:rPr lang="en-US" b="1" dirty="0"/>
              <a:t>100 nodes</a:t>
            </a:r>
            <a:r>
              <a:rPr lang="en-US" dirty="0"/>
              <a:t> (2800 cores) on Midway2</a:t>
            </a:r>
          </a:p>
          <a:p>
            <a:pPr lvl="0"/>
            <a:r>
              <a:rPr lang="en-US" dirty="0"/>
              <a:t>Maximum number of running jobs per user: </a:t>
            </a:r>
            <a:r>
              <a:rPr lang="en-US" b="1" dirty="0"/>
              <a:t>48</a:t>
            </a:r>
          </a:p>
          <a:p>
            <a:pPr lvl="0"/>
            <a:r>
              <a:rPr lang="en-US" dirty="0"/>
              <a:t>RCC will provide </a:t>
            </a:r>
            <a:r>
              <a:rPr lang="en-US" b="1" dirty="0"/>
              <a:t>30 GB</a:t>
            </a:r>
            <a:r>
              <a:rPr lang="en-US" dirty="0"/>
              <a:t> of home space for every user and up to </a:t>
            </a:r>
            <a:r>
              <a:rPr lang="en-US" b="1" dirty="0"/>
              <a:t>500 GB</a:t>
            </a:r>
            <a:r>
              <a:rPr lang="en-US" dirty="0"/>
              <a:t> and </a:t>
            </a:r>
            <a:r>
              <a:rPr lang="en-US" b="1" dirty="0"/>
              <a:t>1TB</a:t>
            </a:r>
            <a:r>
              <a:rPr lang="en-US" dirty="0"/>
              <a:t> of project space with Research I and II allocations.</a:t>
            </a:r>
          </a:p>
          <a:p>
            <a:pPr lvl="0"/>
            <a:r>
              <a:rPr lang="en-US" dirty="0"/>
              <a:t>Project and home storage are backed up and snapshotted</a:t>
            </a:r>
          </a:p>
          <a:p>
            <a:pPr lvl="0"/>
            <a:r>
              <a:rPr lang="en-US" dirty="0"/>
              <a:t>Scratch space is not backed up. </a:t>
            </a:r>
            <a:r>
              <a:rPr lang="en-US" b="1" dirty="0"/>
              <a:t>5 TB</a:t>
            </a:r>
            <a:r>
              <a:rPr lang="en-US" dirty="0"/>
              <a:t> hard limit and </a:t>
            </a:r>
            <a:r>
              <a:rPr lang="en-US" b="1" dirty="0"/>
              <a:t>100 GB</a:t>
            </a:r>
            <a:r>
              <a:rPr lang="en-US" dirty="0"/>
              <a:t> soft limit. User is locked from writing to scratch after </a:t>
            </a:r>
            <a:r>
              <a:rPr lang="en-US" b="1" dirty="0"/>
              <a:t>30 days </a:t>
            </a:r>
            <a:r>
              <a:rPr lang="en-US" dirty="0"/>
              <a:t>over quota. </a:t>
            </a:r>
            <a:endParaRPr lang="en-US" b="1" dirty="0"/>
          </a:p>
        </p:txBody>
      </p:sp>
      <p:sp>
        <p:nvSpPr>
          <p:cNvPr id="5" name="Slide Number Placeholder 4"/>
          <p:cNvSpPr>
            <a:spLocks noGrp="1"/>
          </p:cNvSpPr>
          <p:nvPr>
            <p:ph type="sldNum" sz="quarter" idx="12"/>
          </p:nvPr>
        </p:nvSpPr>
        <p:spPr/>
        <p:txBody>
          <a:bodyPr/>
          <a:lstStyle/>
          <a:p>
            <a:fld id="{E7921454-9842-364F-AE15-5087F31B435C}" type="slidenum">
              <a:rPr lang="en-US" smtClean="0"/>
              <a:t>28</a:t>
            </a:fld>
            <a:endParaRPr lang="en-US" dirty="0"/>
          </a:p>
        </p:txBody>
      </p:sp>
      <p:pic>
        <p:nvPicPr>
          <p:cNvPr id="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 name="Picture 8">
            <a:extLst>
              <a:ext uri="{FF2B5EF4-FFF2-40B4-BE49-F238E27FC236}">
                <a16:creationId xmlns:a16="http://schemas.microsoft.com/office/drawing/2014/main" id="{2625C4C4-838E-CA41-843A-1B5C3E5732F7}"/>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19763243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092200"/>
            <a:ext cx="8229600" cy="4525963"/>
          </a:xfrm>
        </p:spPr>
        <p:txBody>
          <a:bodyPr>
            <a:normAutofit/>
          </a:bodyPr>
          <a:lstStyle/>
          <a:p>
            <a:pPr marL="0" indent="0">
              <a:buNone/>
            </a:pPr>
            <a:endParaRPr lang="en-US" dirty="0"/>
          </a:p>
          <a:p>
            <a:pPr marL="0" indent="0">
              <a:buNone/>
            </a:pPr>
            <a:endParaRPr lang="en-US" dirty="0"/>
          </a:p>
          <a:p>
            <a:pPr marL="0" indent="0" algn="ctr">
              <a:buNone/>
            </a:pPr>
            <a:r>
              <a:rPr lang="en-US" sz="4800" b="1" dirty="0">
                <a:solidFill>
                  <a:srgbClr val="FFFF00"/>
                </a:solidFill>
              </a:rPr>
              <a:t>How to</a:t>
            </a:r>
          </a:p>
          <a:p>
            <a:pPr marL="0" indent="0" algn="ctr">
              <a:buNone/>
            </a:pPr>
            <a:r>
              <a:rPr lang="en-US" sz="4800" b="1" dirty="0">
                <a:solidFill>
                  <a:srgbClr val="FFFF00"/>
                </a:solidFill>
              </a:rPr>
              <a:t>Compile and Run Programs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8698"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Software</a:t>
            </a:r>
          </a:p>
        </p:txBody>
      </p:sp>
      <p:sp>
        <p:nvSpPr>
          <p:cNvPr id="2"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4</a:t>
            </a:fld>
            <a:endParaRPr lang="en-US" sz="1400" dirty="0">
              <a:solidFill>
                <a:schemeClr val="bg1"/>
              </a:solidFill>
              <a:latin typeface="Arial"/>
              <a:cs typeface="Arial"/>
            </a:endParaRPr>
          </a:p>
        </p:txBody>
      </p:sp>
      <p:sp>
        <p:nvSpPr>
          <p:cNvPr id="6" name="Content Placeholder 2"/>
          <p:cNvSpPr>
            <a:spLocks noGrp="1"/>
          </p:cNvSpPr>
          <p:nvPr/>
        </p:nvSpPr>
        <p:spPr>
          <a:xfrm>
            <a:off x="381000" y="1066800"/>
            <a:ext cx="6592820" cy="4999258"/>
          </a:xfrm>
          <a:prstGeom prst="rect">
            <a:avLst/>
          </a:prstGeom>
        </p:spPr>
        <p:txBody>
          <a:bodyPr vert="horz" lIns="91440" tIns="45720" rIns="91440" bIns="45720" rtlCol="0">
            <a:normAutofit fontScale="550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b="1" kern="1200" dirty="0"/>
              <a:t>System Tools and Math Libraries</a:t>
            </a:r>
          </a:p>
          <a:p>
            <a:pPr lvl="1"/>
            <a:r>
              <a:rPr lang="en-US" kern="1200" dirty="0"/>
              <a:t>Compilers: Intel, Portland, GCC </a:t>
            </a:r>
          </a:p>
          <a:p>
            <a:pPr lvl="1"/>
            <a:r>
              <a:rPr lang="en-US" kern="1200" dirty="0"/>
              <a:t>Debuggers: </a:t>
            </a:r>
            <a:r>
              <a:rPr lang="en-US" kern="1200" dirty="0" err="1"/>
              <a:t>Alinea</a:t>
            </a:r>
            <a:r>
              <a:rPr lang="en-US" kern="1200" dirty="0"/>
              <a:t> DDT, Intel Roofline</a:t>
            </a:r>
          </a:p>
          <a:p>
            <a:pPr lvl="1"/>
            <a:r>
              <a:rPr lang="en-US" kern="1200" dirty="0"/>
              <a:t>Python, Perl, Ruby interpreters</a:t>
            </a:r>
          </a:p>
          <a:p>
            <a:pPr lvl="1"/>
            <a:r>
              <a:rPr lang="en-US" kern="1200" dirty="0"/>
              <a:t>MPI, MKL, FFTW, GSL, CUDA, etc.</a:t>
            </a:r>
          </a:p>
          <a:p>
            <a:pPr lvl="1"/>
            <a:endParaRPr lang="en-US" kern="1200" dirty="0"/>
          </a:p>
          <a:p>
            <a:r>
              <a:rPr lang="en-US" b="1" kern="1200" dirty="0"/>
              <a:t>Commercial software</a:t>
            </a:r>
          </a:p>
          <a:p>
            <a:pPr lvl="1"/>
            <a:r>
              <a:rPr lang="en-US" kern="1200" dirty="0"/>
              <a:t>MATLAB,  STATA, AMIRA, </a:t>
            </a:r>
            <a:r>
              <a:rPr lang="en-US" dirty="0"/>
              <a:t>Gaussian</a:t>
            </a:r>
            <a:r>
              <a:rPr lang="en-US" kern="1200" dirty="0"/>
              <a:t>, </a:t>
            </a:r>
            <a:r>
              <a:rPr lang="en-US" dirty="0"/>
              <a:t>etc.</a:t>
            </a:r>
            <a:endParaRPr lang="en-US" kern="1200" dirty="0"/>
          </a:p>
          <a:p>
            <a:pPr lvl="1"/>
            <a:endParaRPr lang="en-US" b="1" kern="1200" dirty="0"/>
          </a:p>
          <a:p>
            <a:r>
              <a:rPr lang="en-US" b="1" kern="1200" dirty="0"/>
              <a:t>Domain Specific Applications</a:t>
            </a:r>
          </a:p>
          <a:p>
            <a:pPr lvl="1"/>
            <a:r>
              <a:rPr lang="en-US" kern="1200" dirty="0"/>
              <a:t>chemistry</a:t>
            </a:r>
          </a:p>
          <a:p>
            <a:pPr lvl="1"/>
            <a:r>
              <a:rPr lang="en-US" kern="1200" dirty="0"/>
              <a:t>biology</a:t>
            </a:r>
          </a:p>
          <a:p>
            <a:pPr lvl="1"/>
            <a:r>
              <a:rPr lang="en-US" kern="1200" dirty="0"/>
              <a:t>Physics</a:t>
            </a:r>
          </a:p>
          <a:p>
            <a:pPr lvl="1"/>
            <a:r>
              <a:rPr lang="en-US" kern="1200" dirty="0"/>
              <a:t>etc.</a:t>
            </a:r>
          </a:p>
          <a:p>
            <a:pPr lvl="1"/>
            <a:endParaRPr lang="en-US" kern="1200" dirty="0"/>
          </a:p>
          <a:p>
            <a:r>
              <a:rPr lang="en-US" kern="1200" dirty="0"/>
              <a:t>Use </a:t>
            </a:r>
            <a:r>
              <a:rPr lang="en-US" b="1" kern="1200" dirty="0"/>
              <a:t>module system </a:t>
            </a:r>
            <a:r>
              <a:rPr lang="en-US" kern="1200" dirty="0"/>
              <a:t>to manage user’s software environment.</a:t>
            </a:r>
          </a:p>
          <a:p>
            <a:endParaRPr lang="en-US" dirty="0"/>
          </a:p>
          <a:p>
            <a:pPr marL="0" indent="0">
              <a:spcBef>
                <a:spcPts val="432"/>
              </a:spcBef>
              <a:buNone/>
            </a:pPr>
            <a:r>
              <a:rPr lang="en-US" dirty="0"/>
              <a:t>       Up to date list of software modules installed on midway:  </a:t>
            </a:r>
          </a:p>
          <a:p>
            <a:pPr>
              <a:spcBef>
                <a:spcPts val="432"/>
              </a:spcBef>
            </a:pPr>
            <a:endParaRPr lang="en-US" dirty="0"/>
          </a:p>
          <a:p>
            <a:pPr marL="0" indent="0">
              <a:spcBef>
                <a:spcPts val="432"/>
              </a:spcBef>
              <a:buNone/>
            </a:pPr>
            <a:r>
              <a:rPr lang="en-US" dirty="0"/>
              <a:t>          https://</a:t>
            </a:r>
            <a:r>
              <a:rPr lang="en-US" dirty="0" err="1"/>
              <a:t>rcc.uchicago.edu</a:t>
            </a:r>
            <a:r>
              <a:rPr lang="en-US" dirty="0"/>
              <a:t>/docs/software/</a:t>
            </a:r>
            <a:r>
              <a:rPr lang="en-US" dirty="0" err="1"/>
              <a:t>modulelist.html</a:t>
            </a:r>
            <a:endParaRPr lang="en-US" dirty="0"/>
          </a:p>
        </p:txBody>
      </p:sp>
      <p:pic>
        <p:nvPicPr>
          <p:cNvPr id="14" name="Picture 13" descr="Screen Shot 2016-05-11 at 3.15.0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5189" y="3368748"/>
            <a:ext cx="2514600" cy="1239253"/>
          </a:xfrm>
          <a:prstGeom prst="rect">
            <a:avLst/>
          </a:prstGeom>
        </p:spPr>
      </p:pic>
      <p:pic>
        <p:nvPicPr>
          <p:cNvPr id="15" name="Picture 14" descr="Screen Shot 2016-05-11 at 3.07.1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0967" y="3398551"/>
            <a:ext cx="2613033" cy="1205417"/>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3820" y="1168546"/>
            <a:ext cx="885061" cy="685800"/>
          </a:xfrm>
          <a:prstGeom prst="rect">
            <a:avLst/>
          </a:prstGeom>
        </p:spPr>
      </p:pic>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88524" y="986373"/>
            <a:ext cx="1131784" cy="1131784"/>
          </a:xfrm>
          <a:prstGeom prst="rect">
            <a:avLst/>
          </a:prstGeom>
        </p:spPr>
      </p:pic>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79189" y="2158291"/>
            <a:ext cx="1161200" cy="1016050"/>
          </a:xfrm>
          <a:prstGeom prst="rect">
            <a:avLst/>
          </a:prstGeom>
        </p:spPr>
      </p:pic>
      <p:pic>
        <p:nvPicPr>
          <p:cNvPr id="9" name="Picture 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28349" y="2065153"/>
            <a:ext cx="1155477" cy="1213515"/>
          </a:xfrm>
          <a:prstGeom prst="rect">
            <a:avLst/>
          </a:prstGeom>
        </p:spPr>
      </p:pic>
      <p:pic>
        <p:nvPicPr>
          <p:cNvPr id="16" name="Picture 15"/>
          <p:cNvPicPr>
            <a:picLocks noChangeAspect="1"/>
          </p:cNvPicPr>
          <p:nvPr/>
        </p:nvPicPr>
        <p:blipFill rotWithShape="1">
          <a:blip r:embed="rId9">
            <a:extLst>
              <a:ext uri="{28A0092B-C50C-407E-A947-70E740481C1C}">
                <a14:useLocalDpi xmlns:a14="http://schemas.microsoft.com/office/drawing/2010/main" val="0"/>
              </a:ext>
            </a:extLst>
          </a:blip>
          <a:srcRect l="34343" t="22917" r="36680" b="50000"/>
          <a:stretch/>
        </p:blipFill>
        <p:spPr>
          <a:xfrm>
            <a:off x="5547612" y="986373"/>
            <a:ext cx="1371599" cy="990600"/>
          </a:xfrm>
          <a:prstGeom prst="rect">
            <a:avLst/>
          </a:prstGeom>
        </p:spPr>
      </p:pic>
      <p:pic>
        <p:nvPicPr>
          <p:cNvPr id="18" name="Picture 1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913490" y="973297"/>
            <a:ext cx="1230510" cy="1230510"/>
          </a:xfrm>
          <a:prstGeom prst="rect">
            <a:avLst/>
          </a:prstGeom>
        </p:spPr>
      </p:pic>
      <p:pic>
        <p:nvPicPr>
          <p:cNvPr id="19" name="Picture 1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578210" y="2261955"/>
            <a:ext cx="670560" cy="819912"/>
          </a:xfrm>
          <a:prstGeom prst="rect">
            <a:avLst/>
          </a:prstGeom>
        </p:spPr>
      </p:pic>
      <p:pic>
        <p:nvPicPr>
          <p:cNvPr id="17" name="Picture 16"/>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Tree>
    <p:extLst>
      <p:ext uri="{BB962C8B-B14F-4D97-AF65-F5344CB8AC3E}">
        <p14:creationId xmlns:p14="http://schemas.microsoft.com/office/powerpoint/2010/main" val="4078381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0" y="6227908"/>
            <a:ext cx="9152698" cy="630091"/>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0" y="0"/>
            <a:ext cx="9152698" cy="838200"/>
          </a:xfrm>
          <a:prstGeom prst="rect">
            <a:avLst/>
          </a:prstGeom>
          <a:gradFill flip="none" rotWithShape="1">
            <a:gsLst>
              <a:gs pos="0">
                <a:srgbClr val="8A0000"/>
              </a:gs>
              <a:gs pos="100000">
                <a:srgbClr val="440000"/>
              </a:gs>
            </a:gsLst>
            <a:lin ang="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a:t>Module System</a:t>
            </a:r>
          </a:p>
        </p:txBody>
      </p:sp>
      <p:sp>
        <p:nvSpPr>
          <p:cNvPr id="13" name="Slide Number Placeholder 1"/>
          <p:cNvSpPr>
            <a:spLocks noGrp="1"/>
          </p:cNvSpPr>
          <p:nvPr>
            <p:ph type="sldNum" sz="quarter" idx="12"/>
          </p:nvPr>
        </p:nvSpPr>
        <p:spPr>
          <a:xfrm>
            <a:off x="8153400" y="6400800"/>
            <a:ext cx="914400" cy="365125"/>
          </a:xfrm>
        </p:spPr>
        <p:txBody>
          <a:bodyPr/>
          <a:lstStyle/>
          <a:p>
            <a:pPr algn="ctr"/>
            <a:fld id="{1138647E-E62F-4B43-8F3B-BDA9F46DA5FB}" type="slidenum">
              <a:rPr lang="en-US" sz="1400" smtClean="0">
                <a:solidFill>
                  <a:schemeClr val="bg1"/>
                </a:solidFill>
                <a:latin typeface="Arial"/>
                <a:cs typeface="Arial"/>
              </a:rPr>
              <a:pPr algn="ctr"/>
              <a:t>5</a:t>
            </a:fld>
            <a:endParaRPr lang="en-US" sz="1400" dirty="0">
              <a:solidFill>
                <a:schemeClr val="bg1"/>
              </a:solidFill>
              <a:latin typeface="Arial"/>
              <a:cs typeface="Arial"/>
            </a:endParaRPr>
          </a:p>
        </p:txBody>
      </p:sp>
      <p:sp>
        <p:nvSpPr>
          <p:cNvPr id="3" name="TextBox 2"/>
          <p:cNvSpPr txBox="1"/>
          <p:nvPr/>
        </p:nvSpPr>
        <p:spPr>
          <a:xfrm>
            <a:off x="381000" y="838200"/>
            <a:ext cx="8455968" cy="5632311"/>
          </a:xfrm>
          <a:prstGeom prst="rect">
            <a:avLst/>
          </a:prstGeom>
          <a:noFill/>
        </p:spPr>
        <p:txBody>
          <a:bodyPr wrap="square" rtlCol="0">
            <a:spAutoFit/>
          </a:bodyPr>
          <a:lstStyle/>
          <a:p>
            <a:r>
              <a:rPr lang="en-US" sz="2400" dirty="0"/>
              <a:t>HPC centers typically use a software module system to manage the software packages that loaded into your environment. </a:t>
            </a:r>
          </a:p>
          <a:p>
            <a:endParaRPr lang="en-US" sz="2400" dirty="0"/>
          </a:p>
          <a:p>
            <a:r>
              <a:rPr lang="en-US" sz="2400" dirty="0"/>
              <a:t>This is useful in that you don’t have to install the software your self and can selectively choose which software packages are accessible to you so that you can possibly avoid software conflicts.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p:txBody>
      </p:sp>
      <p:sp>
        <p:nvSpPr>
          <p:cNvPr id="15" name="Rounded Rectangle 14"/>
          <p:cNvSpPr/>
          <p:nvPr/>
        </p:nvSpPr>
        <p:spPr>
          <a:xfrm>
            <a:off x="304799" y="3290227"/>
            <a:ext cx="8610601" cy="2773613"/>
          </a:xfrm>
          <a:prstGeom prst="roundRect">
            <a:avLst/>
          </a:prstGeom>
          <a:solidFill>
            <a:schemeClr val="bg1">
              <a:lumMod val="75000"/>
            </a:schemeClr>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sz="1600" dirty="0">
                <a:solidFill>
                  <a:schemeClr val="tx1"/>
                </a:solidFill>
                <a:latin typeface="Consolas"/>
                <a:cs typeface="Consolas"/>
              </a:rPr>
              <a:t>[johnnyb@midway1]$ module help       # information about using module</a:t>
            </a:r>
          </a:p>
          <a:p>
            <a:endParaRPr lang="en-US" sz="1600" dirty="0">
              <a:solidFill>
                <a:schemeClr val="tx1"/>
              </a:solidFill>
              <a:effectLst/>
              <a:latin typeface="Consolas"/>
              <a:cs typeface="Consolas"/>
            </a:endParaRPr>
          </a:p>
          <a:p>
            <a:r>
              <a:rPr lang="en-US" sz="1600" dirty="0">
                <a:solidFill>
                  <a:schemeClr val="tx1"/>
                </a:solidFill>
                <a:effectLst/>
                <a:latin typeface="Consolas"/>
                <a:cs typeface="Consolas"/>
              </a:rPr>
              <a:t>[</a:t>
            </a:r>
            <a:r>
              <a:rPr lang="en-US" sz="1600" dirty="0">
                <a:solidFill>
                  <a:schemeClr val="tx1"/>
                </a:solidFill>
                <a:latin typeface="Consolas"/>
                <a:cs typeface="Consolas"/>
              </a:rPr>
              <a:t>johnnyb</a:t>
            </a:r>
            <a:r>
              <a:rPr lang="en-US" sz="1600" dirty="0">
                <a:solidFill>
                  <a:schemeClr val="tx1"/>
                </a:solidFill>
                <a:effectLst/>
                <a:latin typeface="Consolas"/>
                <a:cs typeface="Consolas"/>
              </a:rPr>
              <a:t>@midway1]$ </a:t>
            </a:r>
            <a:r>
              <a:rPr lang="en-US" sz="1600" dirty="0">
                <a:solidFill>
                  <a:schemeClr val="tx1"/>
                </a:solidFill>
                <a:latin typeface="Consolas"/>
                <a:cs typeface="Consolas"/>
              </a:rPr>
              <a:t>module list       # list your currently loaded modules</a:t>
            </a:r>
          </a:p>
          <a:p>
            <a:endParaRPr lang="en-US" sz="1600" dirty="0">
              <a:solidFill>
                <a:schemeClr val="tx1"/>
              </a:solidFill>
              <a:effectLst/>
              <a:latin typeface="Consolas"/>
              <a:cs typeface="Consolas"/>
            </a:endParaRPr>
          </a:p>
          <a:p>
            <a:r>
              <a:rPr lang="en-US" sz="1600" dirty="0">
                <a:solidFill>
                  <a:schemeClr val="tx1"/>
                </a:solidFill>
                <a:latin typeface="Consolas"/>
                <a:cs typeface="Consolas"/>
              </a:rPr>
              <a:t>[johnnyb@midway1]$ module avail      # list all avail software packages</a:t>
            </a: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load  &lt;package&gt;  # load &lt;package&gt; into your </a:t>
            </a:r>
            <a:r>
              <a:rPr lang="en-US" sz="1600" dirty="0" err="1">
                <a:solidFill>
                  <a:schemeClr val="tx1"/>
                </a:solidFill>
                <a:latin typeface="Consolas"/>
                <a:cs typeface="Consolas"/>
              </a:rPr>
              <a:t>env</a:t>
            </a:r>
            <a:endParaRPr lang="en-US" sz="1600" dirty="0">
              <a:solidFill>
                <a:schemeClr val="tx1"/>
              </a:solidFill>
              <a:latin typeface="Consolas"/>
              <a:cs typeface="Consolas"/>
            </a:endParaRPr>
          </a:p>
          <a:p>
            <a:endParaRPr lang="en-US" sz="1600" dirty="0">
              <a:solidFill>
                <a:schemeClr val="tx1"/>
              </a:solidFill>
              <a:latin typeface="Consolas"/>
              <a:cs typeface="Consolas"/>
            </a:endParaRPr>
          </a:p>
          <a:p>
            <a:r>
              <a:rPr lang="en-US" sz="1600" dirty="0">
                <a:solidFill>
                  <a:schemeClr val="tx1"/>
                </a:solidFill>
                <a:latin typeface="Consolas"/>
                <a:cs typeface="Consolas"/>
              </a:rPr>
              <a:t>[johnnyb@midway1]$ module unload &lt;package&gt; # unload &lt;package&gt; from </a:t>
            </a:r>
            <a:r>
              <a:rPr lang="en-US" sz="1600" dirty="0" err="1">
                <a:solidFill>
                  <a:schemeClr val="tx1"/>
                </a:solidFill>
                <a:latin typeface="Consolas"/>
                <a:cs typeface="Consolas"/>
              </a:rPr>
              <a:t>env</a:t>
            </a:r>
            <a:endParaRPr lang="en-US" sz="1600" dirty="0">
              <a:solidFill>
                <a:schemeClr val="tx1"/>
              </a:solidFill>
              <a:latin typeface="Consolas"/>
              <a:cs typeface="Consolas"/>
            </a:endParaRPr>
          </a:p>
        </p:txBody>
      </p:sp>
      <p:sp>
        <p:nvSpPr>
          <p:cNvPr id="2" name="Rectangle 1"/>
          <p:cNvSpPr/>
          <p:nvPr/>
        </p:nvSpPr>
        <p:spPr>
          <a:xfrm>
            <a:off x="2057400" y="3124200"/>
            <a:ext cx="4800600" cy="381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Useful Module Commands</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6281424"/>
            <a:ext cx="4591245" cy="495855"/>
          </a:xfrm>
          <a:prstGeom prst="rect">
            <a:avLst/>
          </a:prstGeom>
        </p:spPr>
      </p:pic>
    </p:spTree>
    <p:extLst>
      <p:ext uri="{BB962C8B-B14F-4D97-AF65-F5344CB8AC3E}">
        <p14:creationId xmlns:p14="http://schemas.microsoft.com/office/powerpoint/2010/main" val="1274929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99597"/>
            <a:ext cx="8229600" cy="5009959"/>
          </a:xfrm>
        </p:spPr>
        <p:txBody>
          <a:bodyPr>
            <a:normAutofit fontScale="92500" lnSpcReduction="20000"/>
          </a:bodyPr>
          <a:lstStyle/>
          <a:p>
            <a:r>
              <a:rPr lang="en-US" sz="2800" dirty="0"/>
              <a:t>Example: Compiling program with Intel compilers</a:t>
            </a:r>
          </a:p>
          <a:p>
            <a:endParaRPr lang="en-US" sz="2800" dirty="0"/>
          </a:p>
          <a:p>
            <a:pPr lvl="1">
              <a:lnSpc>
                <a:spcPct val="80000"/>
              </a:lnSpc>
            </a:pPr>
            <a:r>
              <a:rPr lang="en-US" b="1" dirty="0">
                <a:ea typeface="ＭＳ Ｐゴシック" charset="0"/>
              </a:rPr>
              <a:t>Serial: </a:t>
            </a:r>
            <a:r>
              <a:rPr lang="en-US" i="1" dirty="0">
                <a:ea typeface="ＭＳ Ｐゴシック" charset="0"/>
              </a:rPr>
              <a:t>module load intel</a:t>
            </a:r>
          </a:p>
          <a:p>
            <a:pPr lvl="2">
              <a:lnSpc>
                <a:spcPct val="80000"/>
              </a:lnSpc>
            </a:pPr>
            <a:r>
              <a:rPr lang="en-US" sz="2800" dirty="0">
                <a:ea typeface="ＭＳ Ｐゴシック" charset="0"/>
              </a:rPr>
              <a:t>FORTRAN: </a:t>
            </a:r>
            <a:r>
              <a:rPr lang="en-US" sz="2800" dirty="0">
                <a:solidFill>
                  <a:srgbClr val="000090"/>
                </a:solidFill>
                <a:ea typeface="ＭＳ Ｐゴシック" charset="0"/>
              </a:rPr>
              <a:t>ifort</a:t>
            </a:r>
            <a:r>
              <a:rPr lang="en-US" sz="2800" dirty="0">
                <a:ea typeface="ＭＳ Ｐゴシック" charset="0"/>
              </a:rPr>
              <a:t> –O3 program.f90</a:t>
            </a:r>
          </a:p>
          <a:p>
            <a:pPr lvl="2">
              <a:lnSpc>
                <a:spcPct val="80000"/>
              </a:lnSpc>
            </a:pPr>
            <a:r>
              <a:rPr lang="en-US" sz="2800" dirty="0">
                <a:ea typeface="ＭＳ Ｐゴシック" charset="0"/>
              </a:rPr>
              <a:t>C</a:t>
            </a:r>
            <a:r>
              <a:rPr lang="en-US" sz="2800" b="1" dirty="0">
                <a:ea typeface="ＭＳ Ｐゴシック" charset="0"/>
              </a:rPr>
              <a:t>: </a:t>
            </a:r>
            <a:r>
              <a:rPr lang="en-US" sz="2800" b="1" dirty="0">
                <a:solidFill>
                  <a:srgbClr val="000090"/>
                </a:solidFill>
                <a:ea typeface="ＭＳ Ｐゴシック" charset="0"/>
              </a:rPr>
              <a:t>icc</a:t>
            </a:r>
            <a:r>
              <a:rPr lang="en-US" sz="2800" dirty="0">
                <a:ea typeface="ＭＳ Ｐゴシック" charset="0"/>
              </a:rPr>
              <a:t> –O3 program.c</a:t>
            </a:r>
          </a:p>
          <a:p>
            <a:pPr lvl="2">
              <a:lnSpc>
                <a:spcPct val="80000"/>
              </a:lnSpc>
            </a:pPr>
            <a:endParaRPr lang="en-US" sz="2800" b="1" dirty="0">
              <a:ea typeface="ＭＳ Ｐゴシック" charset="0"/>
            </a:endParaRPr>
          </a:p>
          <a:p>
            <a:pPr lvl="1">
              <a:lnSpc>
                <a:spcPct val="80000"/>
              </a:lnSpc>
            </a:pPr>
            <a:r>
              <a:rPr lang="en-US" b="1" dirty="0">
                <a:ea typeface="ＭＳ Ｐゴシック" charset="0"/>
              </a:rPr>
              <a:t>MPI: </a:t>
            </a:r>
            <a:r>
              <a:rPr lang="en-US" i="1" dirty="0">
                <a:ea typeface="ＭＳ Ｐゴシック" charset="0"/>
              </a:rPr>
              <a:t>module load openmpi</a:t>
            </a:r>
          </a:p>
          <a:p>
            <a:pPr lvl="2">
              <a:lnSpc>
                <a:spcPct val="80000"/>
              </a:lnSpc>
            </a:pPr>
            <a:r>
              <a:rPr lang="en-US" sz="2800" dirty="0">
                <a:ea typeface="ＭＳ Ｐゴシック" charset="0"/>
              </a:rPr>
              <a:t>FORTRAN: </a:t>
            </a:r>
            <a:r>
              <a:rPr lang="en-US" sz="2800" b="1" dirty="0">
                <a:solidFill>
                  <a:srgbClr val="000090"/>
                </a:solidFill>
                <a:ea typeface="ＭＳ Ｐゴシック" charset="0"/>
              </a:rPr>
              <a:t>mpif90</a:t>
            </a:r>
            <a:r>
              <a:rPr lang="en-US" sz="2800" dirty="0">
                <a:ea typeface="ＭＳ Ｐゴシック" charset="0"/>
              </a:rPr>
              <a:t> –O3 program.f90</a:t>
            </a:r>
          </a:p>
          <a:p>
            <a:pPr lvl="2">
              <a:lnSpc>
                <a:spcPct val="80000"/>
              </a:lnSpc>
            </a:pPr>
            <a:r>
              <a:rPr lang="en-US" sz="2800" dirty="0">
                <a:ea typeface="ＭＳ Ｐゴシック" charset="0"/>
              </a:rPr>
              <a:t>C: </a:t>
            </a:r>
            <a:r>
              <a:rPr lang="en-US" sz="2800" b="1" dirty="0">
                <a:solidFill>
                  <a:srgbClr val="000090"/>
                </a:solidFill>
                <a:ea typeface="ＭＳ Ｐゴシック" charset="0"/>
              </a:rPr>
              <a:t>mpicc</a:t>
            </a:r>
            <a:r>
              <a:rPr lang="en-US" sz="2800" dirty="0">
                <a:ea typeface="ＭＳ Ｐゴシック" charset="0"/>
              </a:rPr>
              <a:t> –O3 program.c</a:t>
            </a:r>
          </a:p>
          <a:p>
            <a:pPr lvl="1"/>
            <a:endParaRPr lang="en-US" sz="2400" dirty="0"/>
          </a:p>
          <a:p>
            <a:r>
              <a:rPr lang="en-US" dirty="0"/>
              <a:t>There are many compilers and MPI libraries available on Midway. Use the module to select your preferred combination.</a:t>
            </a:r>
          </a:p>
          <a:p>
            <a:pPr marL="0" indent="0">
              <a:buNone/>
            </a:pPr>
            <a:r>
              <a:rPr lang="en-US" sz="2800" dirty="0"/>
              <a:t>  </a:t>
            </a:r>
          </a:p>
          <a:p>
            <a:endParaRPr lang="en-US" dirty="0"/>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le 1"/>
          <p:cNvSpPr>
            <a:spLocks noGrp="1"/>
          </p:cNvSpPr>
          <p:nvPr>
            <p:ph type="title"/>
          </p:nvPr>
        </p:nvSpPr>
        <p:spPr>
          <a:xfrm>
            <a:off x="457200" y="0"/>
            <a:ext cx="8229600" cy="1143000"/>
          </a:xfrm>
        </p:spPr>
        <p:txBody>
          <a:bodyPr/>
          <a:lstStyle/>
          <a:p>
            <a:r>
              <a:rPr lang="en-US" dirty="0">
                <a:solidFill>
                  <a:srgbClr val="C00000"/>
                </a:solidFill>
              </a:rPr>
              <a:t>Compiling programs @ RCC</a:t>
            </a: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pic>
        <p:nvPicPr>
          <p:cNvPr id="8" name="Picture 7">
            <a:extLst>
              <a:ext uri="{FF2B5EF4-FFF2-40B4-BE49-F238E27FC236}">
                <a16:creationId xmlns:a16="http://schemas.microsoft.com/office/drawing/2014/main" id="{01ACB281-C9B4-0C4D-935A-03A359DF1E6E}"/>
              </a:ext>
            </a:extLst>
          </p:cNvPr>
          <p:cNvPicPr>
            <a:picLocks noChangeAspect="1"/>
          </p:cNvPicPr>
          <p:nvPr/>
        </p:nvPicPr>
        <p:blipFill>
          <a:blip r:embed="rId4"/>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4225403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0143" y="440978"/>
            <a:ext cx="8229600" cy="1143000"/>
          </a:xfrm>
        </p:spPr>
        <p:txBody>
          <a:bodyPr>
            <a:normAutofit fontScale="90000"/>
          </a:bodyPr>
          <a:lstStyle/>
          <a:p>
            <a:r>
              <a:rPr lang="en-US" b="1" dirty="0">
                <a:solidFill>
                  <a:srgbClr val="0000FF"/>
                </a:solidFill>
              </a:rPr>
              <a:t>Compilers @ RCC</a:t>
            </a:r>
            <a:br>
              <a:rPr lang="en-US" b="1" dirty="0">
                <a:solidFill>
                  <a:srgbClr val="0000FF"/>
                </a:solidFill>
              </a:rPr>
            </a:br>
            <a:endParaRPr lang="en-US" b="1" dirty="0">
              <a:solidFill>
                <a:srgbClr val="0000FF"/>
              </a:solidFill>
            </a:endParaRPr>
          </a:p>
        </p:txBody>
      </p:sp>
      <p:graphicFrame>
        <p:nvGraphicFramePr>
          <p:cNvPr id="9" name="Table 8"/>
          <p:cNvGraphicFramePr>
            <a:graphicFrameLocks noGrp="1"/>
          </p:cNvGraphicFramePr>
          <p:nvPr>
            <p:extLst>
              <p:ext uri="{D42A27DB-BD31-4B8C-83A1-F6EECF244321}">
                <p14:modId xmlns:p14="http://schemas.microsoft.com/office/powerpoint/2010/main" val="76710870"/>
              </p:ext>
            </p:extLst>
          </p:nvPr>
        </p:nvGraphicFramePr>
        <p:xfrm>
          <a:off x="1213554" y="1254102"/>
          <a:ext cx="6702777" cy="4491700"/>
        </p:xfrm>
        <a:graphic>
          <a:graphicData uri="http://schemas.openxmlformats.org/drawingml/2006/table">
            <a:tbl>
              <a:tblPr firstRow="1" bandRow="1">
                <a:tableStyleId>{3C2FFA5D-87B4-456A-9821-1D502468CF0F}</a:tableStyleId>
              </a:tblPr>
              <a:tblGrid>
                <a:gridCol w="2234259">
                  <a:extLst>
                    <a:ext uri="{9D8B030D-6E8A-4147-A177-3AD203B41FA5}">
                      <a16:colId xmlns:a16="http://schemas.microsoft.com/office/drawing/2014/main" val="20000"/>
                    </a:ext>
                  </a:extLst>
                </a:gridCol>
                <a:gridCol w="2234259">
                  <a:extLst>
                    <a:ext uri="{9D8B030D-6E8A-4147-A177-3AD203B41FA5}">
                      <a16:colId xmlns:a16="http://schemas.microsoft.com/office/drawing/2014/main" val="20001"/>
                    </a:ext>
                  </a:extLst>
                </a:gridCol>
                <a:gridCol w="2234259">
                  <a:extLst>
                    <a:ext uri="{9D8B030D-6E8A-4147-A177-3AD203B41FA5}">
                      <a16:colId xmlns:a16="http://schemas.microsoft.com/office/drawing/2014/main" val="20002"/>
                    </a:ext>
                  </a:extLst>
                </a:gridCol>
              </a:tblGrid>
              <a:tr h="745475">
                <a:tc>
                  <a:txBody>
                    <a:bodyPr/>
                    <a:lstStyle/>
                    <a:p>
                      <a:r>
                        <a:rPr lang="en-US" dirty="0"/>
                        <a:t>Compiler </a:t>
                      </a:r>
                    </a:p>
                  </a:txBody>
                  <a:tcPr/>
                </a:tc>
                <a:tc>
                  <a:txBody>
                    <a:bodyPr/>
                    <a:lstStyle/>
                    <a:p>
                      <a:r>
                        <a:rPr lang="en-US" dirty="0"/>
                        <a:t>Version</a:t>
                      </a:r>
                    </a:p>
                  </a:txBody>
                  <a:tcPr/>
                </a:tc>
                <a:tc>
                  <a:txBody>
                    <a:bodyPr/>
                    <a:lstStyle/>
                    <a:p>
                      <a:r>
                        <a:rPr lang="en-US" dirty="0"/>
                        <a:t>Module</a:t>
                      </a:r>
                    </a:p>
                  </a:txBody>
                  <a:tcPr/>
                </a:tc>
                <a:extLst>
                  <a:ext uri="{0D108BD9-81ED-4DB2-BD59-A6C34878D82A}">
                    <a16:rowId xmlns:a16="http://schemas.microsoft.com/office/drawing/2014/main" val="10000"/>
                  </a:ext>
                </a:extLst>
              </a:tr>
              <a:tr h="621229">
                <a:tc>
                  <a:txBody>
                    <a:bodyPr/>
                    <a:lstStyle/>
                    <a:p>
                      <a:r>
                        <a:rPr lang="en-US" sz="1800" dirty="0"/>
                        <a:t>GNU (system default)</a:t>
                      </a:r>
                    </a:p>
                  </a:txBody>
                  <a:tcPr/>
                </a:tc>
                <a:tc>
                  <a:txBody>
                    <a:bodyPr/>
                    <a:lstStyle/>
                    <a:p>
                      <a:r>
                        <a:rPr lang="en-US" sz="1800" dirty="0"/>
                        <a:t>4.8.5</a:t>
                      </a:r>
                    </a:p>
                  </a:txBody>
                  <a:tcPr/>
                </a:tc>
                <a:tc>
                  <a:txBody>
                    <a:bodyPr/>
                    <a:lstStyle/>
                    <a:p>
                      <a:r>
                        <a:rPr lang="en-US" sz="1800" dirty="0"/>
                        <a:t>gcc/4.8.5 (system default)</a:t>
                      </a:r>
                    </a:p>
                  </a:txBody>
                  <a:tcPr/>
                </a:tc>
                <a:extLst>
                  <a:ext uri="{0D108BD9-81ED-4DB2-BD59-A6C34878D82A}">
                    <a16:rowId xmlns:a16="http://schemas.microsoft.com/office/drawing/2014/main" val="10001"/>
                  </a:ext>
                </a:extLst>
              </a:tr>
              <a:tr h="621229">
                <a:tc>
                  <a:txBody>
                    <a:bodyPr/>
                    <a:lstStyle/>
                    <a:p>
                      <a:endParaRPr lang="en-US" sz="1800" dirty="0"/>
                    </a:p>
                  </a:txBody>
                  <a:tcPr/>
                </a:tc>
                <a:tc>
                  <a:txBody>
                    <a:bodyPr/>
                    <a:lstStyle/>
                    <a:p>
                      <a:r>
                        <a:rPr lang="en-US" sz="1800" dirty="0"/>
                        <a:t>9.2.0</a:t>
                      </a:r>
                    </a:p>
                  </a:txBody>
                  <a:tcPr/>
                </a:tc>
                <a:tc>
                  <a:txBody>
                    <a:bodyPr/>
                    <a:lstStyle/>
                    <a:p>
                      <a:r>
                        <a:rPr lang="en-US" sz="1800" dirty="0" err="1"/>
                        <a:t>gcc</a:t>
                      </a:r>
                      <a:r>
                        <a:rPr lang="en-US" sz="1800" dirty="0"/>
                        <a:t>/9.2.0</a:t>
                      </a:r>
                    </a:p>
                  </a:txBody>
                  <a:tcPr/>
                </a:tc>
                <a:extLst>
                  <a:ext uri="{0D108BD9-81ED-4DB2-BD59-A6C34878D82A}">
                    <a16:rowId xmlns:a16="http://schemas.microsoft.com/office/drawing/2014/main" val="10002"/>
                  </a:ext>
                </a:extLst>
              </a:tr>
              <a:tr h="621229">
                <a:tc>
                  <a:txBody>
                    <a:bodyPr/>
                    <a:lstStyle/>
                    <a:p>
                      <a:r>
                        <a:rPr lang="en-US" sz="1800" dirty="0"/>
                        <a:t>Intel</a:t>
                      </a:r>
                    </a:p>
                  </a:txBody>
                  <a:tcPr/>
                </a:tc>
                <a:tc>
                  <a:txBody>
                    <a:bodyPr/>
                    <a:lstStyle/>
                    <a:p>
                      <a:r>
                        <a:rPr lang="en-US" sz="1800" dirty="0"/>
                        <a:t>16.0</a:t>
                      </a:r>
                    </a:p>
                  </a:txBody>
                  <a:tcPr/>
                </a:tc>
                <a:tc>
                  <a:txBody>
                    <a:bodyPr/>
                    <a:lstStyle/>
                    <a:p>
                      <a:r>
                        <a:rPr lang="en-US" sz="1800" dirty="0"/>
                        <a:t>intel/16.0 (default)</a:t>
                      </a:r>
                    </a:p>
                  </a:txBody>
                  <a:tcPr/>
                </a:tc>
                <a:extLst>
                  <a:ext uri="{0D108BD9-81ED-4DB2-BD59-A6C34878D82A}">
                    <a16:rowId xmlns:a16="http://schemas.microsoft.com/office/drawing/2014/main" val="10003"/>
                  </a:ext>
                </a:extLst>
              </a:tr>
              <a:tr h="621229">
                <a:tc>
                  <a:txBody>
                    <a:bodyPr/>
                    <a:lstStyle/>
                    <a:p>
                      <a:endParaRPr lang="en-US" sz="1800" dirty="0"/>
                    </a:p>
                  </a:txBody>
                  <a:tcPr/>
                </a:tc>
                <a:tc>
                  <a:txBody>
                    <a:bodyPr/>
                    <a:lstStyle/>
                    <a:p>
                      <a:r>
                        <a:rPr lang="en-US" sz="1800" dirty="0"/>
                        <a:t>19.0.4</a:t>
                      </a:r>
                    </a:p>
                  </a:txBody>
                  <a:tcPr/>
                </a:tc>
                <a:tc>
                  <a:txBody>
                    <a:bodyPr/>
                    <a:lstStyle/>
                    <a:p>
                      <a:r>
                        <a:rPr lang="en-US" sz="1800" dirty="0"/>
                        <a:t>intel/19.0.4</a:t>
                      </a:r>
                    </a:p>
                  </a:txBody>
                  <a:tcPr/>
                </a:tc>
                <a:extLst>
                  <a:ext uri="{0D108BD9-81ED-4DB2-BD59-A6C34878D82A}">
                    <a16:rowId xmlns:a16="http://schemas.microsoft.com/office/drawing/2014/main" val="10004"/>
                  </a:ext>
                </a:extLst>
              </a:tr>
              <a:tr h="621229">
                <a:tc>
                  <a:txBody>
                    <a:bodyPr/>
                    <a:lstStyle/>
                    <a:p>
                      <a:r>
                        <a:rPr lang="en-US" sz="1800" dirty="0"/>
                        <a:t>Portland</a:t>
                      </a:r>
                    </a:p>
                  </a:txBody>
                  <a:tcPr/>
                </a:tc>
                <a:tc>
                  <a:txBody>
                    <a:bodyPr/>
                    <a:lstStyle/>
                    <a:p>
                      <a:r>
                        <a:rPr lang="en-US" sz="1800" dirty="0"/>
                        <a:t>2017</a:t>
                      </a:r>
                    </a:p>
                  </a:txBody>
                  <a:tcPr/>
                </a:tc>
                <a:tc>
                  <a:txBody>
                    <a:bodyPr/>
                    <a:lstStyle/>
                    <a:p>
                      <a:r>
                        <a:rPr lang="en-US" sz="1800" dirty="0"/>
                        <a:t>pgi/2017 (default)</a:t>
                      </a:r>
                    </a:p>
                  </a:txBody>
                  <a:tcPr/>
                </a:tc>
                <a:extLst>
                  <a:ext uri="{0D108BD9-81ED-4DB2-BD59-A6C34878D82A}">
                    <a16:rowId xmlns:a16="http://schemas.microsoft.com/office/drawing/2014/main" val="10005"/>
                  </a:ext>
                </a:extLst>
              </a:tr>
              <a:tr h="621229">
                <a:tc>
                  <a:txBody>
                    <a:bodyPr/>
                    <a:lstStyle/>
                    <a:p>
                      <a:endParaRPr lang="en-US" sz="1800" dirty="0"/>
                    </a:p>
                  </a:txBody>
                  <a:tcPr/>
                </a:tc>
                <a:tc>
                  <a:txBody>
                    <a:bodyPr/>
                    <a:lstStyle/>
                    <a:p>
                      <a:r>
                        <a:rPr lang="en-US" sz="1800" dirty="0"/>
                        <a:t>2016</a:t>
                      </a:r>
                    </a:p>
                  </a:txBody>
                  <a:tcPr/>
                </a:tc>
                <a:tc>
                  <a:txBody>
                    <a:bodyPr/>
                    <a:lstStyle/>
                    <a:p>
                      <a:r>
                        <a:rPr lang="en-US" sz="1800" dirty="0"/>
                        <a:t>pgi/2016</a:t>
                      </a:r>
                    </a:p>
                  </a:txBody>
                  <a:tcPr/>
                </a:tc>
                <a:extLst>
                  <a:ext uri="{0D108BD9-81ED-4DB2-BD59-A6C34878D82A}">
                    <a16:rowId xmlns:a16="http://schemas.microsoft.com/office/drawing/2014/main" val="10006"/>
                  </a:ext>
                </a:extLst>
              </a:tr>
            </a:tbl>
          </a:graphicData>
        </a:graphic>
      </p:graphicFrame>
      <p:sp>
        <p:nvSpPr>
          <p:cNvPr id="2" name="Slide Number Placeholder 1"/>
          <p:cNvSpPr>
            <a:spLocks noGrp="1"/>
          </p:cNvSpPr>
          <p:nvPr>
            <p:ph type="sldNum" sz="quarter" idx="12"/>
          </p:nvPr>
        </p:nvSpPr>
        <p:spPr/>
        <p:txBody>
          <a:bodyPr/>
          <a:lstStyle/>
          <a:p>
            <a:fld id="{E7921454-9842-364F-AE15-5087F31B435C}" type="slidenum">
              <a:rPr lang="en-US" smtClean="0"/>
              <a:t>7</a:t>
            </a:fld>
            <a:endParaRPr lang="en-US" dirty="0"/>
          </a:p>
        </p:txBody>
      </p:sp>
      <p:pic>
        <p:nvPicPr>
          <p:cNvPr id="5" name="Picture 2">
            <a:extLst>
              <a:ext uri="{FF2B5EF4-FFF2-40B4-BE49-F238E27FC236}">
                <a16:creationId xmlns:a16="http://schemas.microsoft.com/office/drawing/2014/main" id="{DF75332C-B196-8244-80EB-DE3977ADC65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5">
            <a:extLst>
              <a:ext uri="{FF2B5EF4-FFF2-40B4-BE49-F238E27FC236}">
                <a16:creationId xmlns:a16="http://schemas.microsoft.com/office/drawing/2014/main" id="{928AD04B-537D-4F4A-B621-49B6FB4969D0}"/>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3093009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7753" y="431801"/>
            <a:ext cx="8229600" cy="1143000"/>
          </a:xfrm>
        </p:spPr>
        <p:txBody>
          <a:bodyPr>
            <a:normAutofit fontScale="90000"/>
          </a:bodyPr>
          <a:lstStyle/>
          <a:p>
            <a:r>
              <a:rPr lang="en-US" b="1" dirty="0">
                <a:solidFill>
                  <a:srgbClr val="0000FF"/>
                </a:solidFill>
              </a:rPr>
              <a:t>MPI Libraries @ RCC</a:t>
            </a:r>
            <a:br>
              <a:rPr lang="en-US" b="1" dirty="0">
                <a:solidFill>
                  <a:srgbClr val="0000FF"/>
                </a:solidFill>
              </a:rPr>
            </a:br>
            <a:endParaRPr lang="en-US" b="1" dirty="0">
              <a:solidFill>
                <a:srgbClr val="0000FF"/>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056965864"/>
              </p:ext>
            </p:extLst>
          </p:nvPr>
        </p:nvGraphicFramePr>
        <p:xfrm>
          <a:off x="673097" y="1359250"/>
          <a:ext cx="7938911" cy="2885724"/>
        </p:xfrm>
        <a:graphic>
          <a:graphicData uri="http://schemas.openxmlformats.org/drawingml/2006/table">
            <a:tbl>
              <a:tblPr firstRow="1" bandRow="1">
                <a:tableStyleId>{3C2FFA5D-87B4-456A-9821-1D502468CF0F}</a:tableStyleId>
              </a:tblPr>
              <a:tblGrid>
                <a:gridCol w="2138427">
                  <a:extLst>
                    <a:ext uri="{9D8B030D-6E8A-4147-A177-3AD203B41FA5}">
                      <a16:colId xmlns:a16="http://schemas.microsoft.com/office/drawing/2014/main" val="20000"/>
                    </a:ext>
                  </a:extLst>
                </a:gridCol>
                <a:gridCol w="2138427">
                  <a:extLst>
                    <a:ext uri="{9D8B030D-6E8A-4147-A177-3AD203B41FA5}">
                      <a16:colId xmlns:a16="http://schemas.microsoft.com/office/drawing/2014/main" val="20001"/>
                    </a:ext>
                  </a:extLst>
                </a:gridCol>
                <a:gridCol w="3662057">
                  <a:extLst>
                    <a:ext uri="{9D8B030D-6E8A-4147-A177-3AD203B41FA5}">
                      <a16:colId xmlns:a16="http://schemas.microsoft.com/office/drawing/2014/main" val="20002"/>
                    </a:ext>
                  </a:extLst>
                </a:gridCol>
              </a:tblGrid>
              <a:tr h="416955">
                <a:tc>
                  <a:txBody>
                    <a:bodyPr/>
                    <a:lstStyle/>
                    <a:p>
                      <a:r>
                        <a:rPr lang="en-US" dirty="0"/>
                        <a:t>MPI Library</a:t>
                      </a:r>
                    </a:p>
                  </a:txBody>
                  <a:tcPr/>
                </a:tc>
                <a:tc>
                  <a:txBody>
                    <a:bodyPr/>
                    <a:lstStyle/>
                    <a:p>
                      <a:r>
                        <a:rPr lang="en-US" dirty="0"/>
                        <a:t>Version</a:t>
                      </a:r>
                    </a:p>
                  </a:txBody>
                  <a:tcPr/>
                </a:tc>
                <a:tc>
                  <a:txBody>
                    <a:bodyPr/>
                    <a:lstStyle/>
                    <a:p>
                      <a:r>
                        <a:rPr lang="en-US" dirty="0"/>
                        <a:t>Module</a:t>
                      </a:r>
                    </a:p>
                  </a:txBody>
                  <a:tcPr/>
                </a:tc>
                <a:extLst>
                  <a:ext uri="{0D108BD9-81ED-4DB2-BD59-A6C34878D82A}">
                    <a16:rowId xmlns:a16="http://schemas.microsoft.com/office/drawing/2014/main" val="10000"/>
                  </a:ext>
                </a:extLst>
              </a:tr>
              <a:tr h="416955">
                <a:tc>
                  <a:txBody>
                    <a:bodyPr/>
                    <a:lstStyle/>
                    <a:p>
                      <a:r>
                        <a:rPr lang="en-US" dirty="0"/>
                        <a:t>openMPI</a:t>
                      </a:r>
                    </a:p>
                  </a:txBody>
                  <a:tcPr/>
                </a:tc>
                <a:tc>
                  <a:txBody>
                    <a:bodyPr/>
                    <a:lstStyle/>
                    <a:p>
                      <a:r>
                        <a:rPr lang="en-US" dirty="0"/>
                        <a:t>2.0.1</a:t>
                      </a:r>
                    </a:p>
                  </a:txBody>
                  <a:tcPr/>
                </a:tc>
                <a:tc>
                  <a:txBody>
                    <a:bodyPr/>
                    <a:lstStyle/>
                    <a:p>
                      <a:r>
                        <a:rPr lang="en-US" dirty="0" err="1"/>
                        <a:t>openmpi</a:t>
                      </a:r>
                      <a:r>
                        <a:rPr lang="en-US" dirty="0"/>
                        <a:t>/2.0.1 (gcc default)</a:t>
                      </a:r>
                    </a:p>
                  </a:txBody>
                  <a:tcPr/>
                </a:tc>
                <a:extLst>
                  <a:ext uri="{0D108BD9-81ED-4DB2-BD59-A6C34878D82A}">
                    <a16:rowId xmlns:a16="http://schemas.microsoft.com/office/drawing/2014/main" val="10001"/>
                  </a:ext>
                </a:extLst>
              </a:tr>
              <a:tr h="416955">
                <a:tc>
                  <a:txBody>
                    <a:bodyPr/>
                    <a:lstStyle/>
                    <a:p>
                      <a:endParaRPr lang="en-US" dirty="0"/>
                    </a:p>
                  </a:txBody>
                  <a:tcPr/>
                </a:tc>
                <a:tc>
                  <a:txBody>
                    <a:bodyPr/>
                    <a:lstStyle/>
                    <a:p>
                      <a:r>
                        <a:rPr lang="en-US" dirty="0"/>
                        <a:t>3.1.2</a:t>
                      </a:r>
                    </a:p>
                  </a:txBody>
                  <a:tcPr/>
                </a:tc>
                <a:tc>
                  <a:txBody>
                    <a:bodyPr/>
                    <a:lstStyle/>
                    <a:p>
                      <a:r>
                        <a:rPr lang="en-US" dirty="0" err="1"/>
                        <a:t>openmpi</a:t>
                      </a:r>
                      <a:r>
                        <a:rPr lang="en-US" dirty="0"/>
                        <a:t>/3.1.2</a:t>
                      </a:r>
                    </a:p>
                  </a:txBody>
                  <a:tcPr/>
                </a:tc>
                <a:extLst>
                  <a:ext uri="{0D108BD9-81ED-4DB2-BD59-A6C34878D82A}">
                    <a16:rowId xmlns:a16="http://schemas.microsoft.com/office/drawing/2014/main" val="10002"/>
                  </a:ext>
                </a:extLst>
              </a:tr>
              <a:tr h="383994">
                <a:tc>
                  <a:txBody>
                    <a:bodyPr/>
                    <a:lstStyle/>
                    <a:p>
                      <a:r>
                        <a:rPr lang="en-US" sz="1800" kern="1200" dirty="0">
                          <a:solidFill>
                            <a:schemeClr val="dk1"/>
                          </a:solidFill>
                          <a:latin typeface="+mn-lt"/>
                          <a:ea typeface="+mn-ea"/>
                          <a:cs typeface="+mn-cs"/>
                        </a:rPr>
                        <a:t>Mvapich2</a:t>
                      </a:r>
                    </a:p>
                  </a:txBody>
                  <a:tcPr/>
                </a:tc>
                <a:tc>
                  <a:txBody>
                    <a:bodyPr/>
                    <a:lstStyle/>
                    <a:p>
                      <a:r>
                        <a:rPr lang="en-US" sz="1800" kern="1200" dirty="0">
                          <a:solidFill>
                            <a:schemeClr val="dk1"/>
                          </a:solidFill>
                          <a:latin typeface="+mn-lt"/>
                          <a:ea typeface="+mn-ea"/>
                          <a:cs typeface="+mn-cs"/>
                        </a:rPr>
                        <a:t>2.3</a:t>
                      </a:r>
                    </a:p>
                  </a:txBody>
                  <a:tcPr/>
                </a:tc>
                <a:tc>
                  <a:txBody>
                    <a:bodyPr/>
                    <a:lstStyle/>
                    <a:p>
                      <a:r>
                        <a:rPr lang="en-US" sz="1800" kern="1200" dirty="0">
                          <a:solidFill>
                            <a:schemeClr val="dk1"/>
                          </a:solidFill>
                          <a:latin typeface="+mn-lt"/>
                          <a:ea typeface="+mn-ea"/>
                          <a:cs typeface="+mn-cs"/>
                        </a:rPr>
                        <a:t>mvapich2/2.3</a:t>
                      </a:r>
                    </a:p>
                  </a:txBody>
                  <a:tcPr/>
                </a:tc>
                <a:extLst>
                  <a:ext uri="{0D108BD9-81ED-4DB2-BD59-A6C34878D82A}">
                    <a16:rowId xmlns:a16="http://schemas.microsoft.com/office/drawing/2014/main" val="10004"/>
                  </a:ext>
                </a:extLst>
              </a:tr>
              <a:tr h="416955">
                <a:tc>
                  <a:txBody>
                    <a:bodyPr/>
                    <a:lstStyle/>
                    <a:p>
                      <a:r>
                        <a:rPr lang="en-US" dirty="0" err="1"/>
                        <a:t>Intelmpi</a:t>
                      </a:r>
                      <a:endParaRPr lang="en-US" dirty="0"/>
                    </a:p>
                  </a:txBody>
                  <a:tcPr/>
                </a:tc>
                <a:tc>
                  <a:txBody>
                    <a:bodyPr/>
                    <a:lstStyle/>
                    <a:p>
                      <a:r>
                        <a:rPr lang="en-US" dirty="0"/>
                        <a:t>5.1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a:t>intelmpi</a:t>
                      </a:r>
                      <a:r>
                        <a:rPr lang="en-US" dirty="0"/>
                        <a:t>/</a:t>
                      </a:r>
                      <a:r>
                        <a:rPr lang="en-US" sz="1800" kern="1200" dirty="0">
                          <a:solidFill>
                            <a:schemeClr val="dk1"/>
                          </a:solidFill>
                          <a:effectLst/>
                          <a:latin typeface="+mn-lt"/>
                          <a:ea typeface="+mn-ea"/>
                          <a:cs typeface="+mn-cs"/>
                        </a:rPr>
                        <a:t>5.1+intel-16.0(default) </a:t>
                      </a:r>
                    </a:p>
                  </a:txBody>
                  <a:tcPr/>
                </a:tc>
                <a:extLst>
                  <a:ext uri="{0D108BD9-81ED-4DB2-BD59-A6C34878D82A}">
                    <a16:rowId xmlns:a16="http://schemas.microsoft.com/office/drawing/2014/main" val="10007"/>
                  </a:ext>
                </a:extLst>
              </a:tr>
              <a:tr h="416955">
                <a:tc>
                  <a:txBody>
                    <a:bodyPr/>
                    <a:lstStyle/>
                    <a:p>
                      <a:endParaRPr lang="en-US" dirty="0"/>
                    </a:p>
                  </a:txBody>
                  <a:tcPr/>
                </a:tc>
                <a:tc>
                  <a:txBody>
                    <a:bodyPr/>
                    <a:lstStyle/>
                    <a:p>
                      <a:r>
                        <a:rPr lang="en-US" dirty="0"/>
                        <a:t>4.0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kern="1200" dirty="0" err="1">
                          <a:solidFill>
                            <a:schemeClr val="dk1"/>
                          </a:solidFill>
                          <a:effectLst/>
                          <a:latin typeface="+mn-lt"/>
                          <a:ea typeface="+mn-ea"/>
                          <a:cs typeface="+mn-cs"/>
                        </a:rPr>
                        <a:t>intelmpi</a:t>
                      </a:r>
                      <a:r>
                        <a:rPr lang="en-US" sz="1800" kern="1200" dirty="0">
                          <a:solidFill>
                            <a:schemeClr val="dk1"/>
                          </a:solidFill>
                          <a:effectLst/>
                          <a:latin typeface="+mn-lt"/>
                          <a:ea typeface="+mn-ea"/>
                          <a:cs typeface="+mn-cs"/>
                        </a:rPr>
                        <a:t>/4.0+intel-12.1</a:t>
                      </a:r>
                    </a:p>
                  </a:txBody>
                  <a:tcPr/>
                </a:tc>
                <a:extLst>
                  <a:ext uri="{0D108BD9-81ED-4DB2-BD59-A6C34878D82A}">
                    <a16:rowId xmlns:a16="http://schemas.microsoft.com/office/drawing/2014/main" val="10008"/>
                  </a:ext>
                </a:extLst>
              </a:tr>
              <a:tr h="416955">
                <a:tc>
                  <a:txBody>
                    <a:bodyPr/>
                    <a:lstStyle/>
                    <a:p>
                      <a:endParaRPr lang="en-US" dirty="0"/>
                    </a:p>
                  </a:txBody>
                  <a:tcPr/>
                </a:tc>
                <a:tc>
                  <a:txBody>
                    <a:bodyPr/>
                    <a:lstStyle/>
                    <a:p>
                      <a:r>
                        <a:rPr lang="en-US" dirty="0"/>
                        <a:t>5.0</a:t>
                      </a:r>
                    </a:p>
                  </a:txBody>
                  <a:tcPr/>
                </a:tc>
                <a:tc>
                  <a:txBody>
                    <a:bodyPr/>
                    <a:lstStyle/>
                    <a:p>
                      <a:r>
                        <a:rPr lang="en-US" dirty="0"/>
                        <a:t>Intelmpi/5.0+intel-15.0</a:t>
                      </a:r>
                    </a:p>
                  </a:txBody>
                  <a:tcPr/>
                </a:tc>
                <a:extLst>
                  <a:ext uri="{0D108BD9-81ED-4DB2-BD59-A6C34878D82A}">
                    <a16:rowId xmlns:a16="http://schemas.microsoft.com/office/drawing/2014/main" val="10009"/>
                  </a:ext>
                </a:extLst>
              </a:tr>
            </a:tbl>
          </a:graphicData>
        </a:graphic>
      </p:graphicFrame>
      <p:sp>
        <p:nvSpPr>
          <p:cNvPr id="3" name="Slide Number Placeholder 2"/>
          <p:cNvSpPr>
            <a:spLocks noGrp="1"/>
          </p:cNvSpPr>
          <p:nvPr>
            <p:ph type="sldNum" sz="quarter" idx="12"/>
          </p:nvPr>
        </p:nvSpPr>
        <p:spPr/>
        <p:txBody>
          <a:bodyPr/>
          <a:lstStyle/>
          <a:p>
            <a:fld id="{E7921454-9842-364F-AE15-5087F31B435C}" type="slidenum">
              <a:rPr lang="en-US" smtClean="0"/>
              <a:t>8</a:t>
            </a:fld>
            <a:endParaRPr lang="en-US" dirty="0"/>
          </a:p>
        </p:txBody>
      </p:sp>
      <p:pic>
        <p:nvPicPr>
          <p:cNvPr id="6" name="Picture 2">
            <a:extLst>
              <a:ext uri="{FF2B5EF4-FFF2-40B4-BE49-F238E27FC236}">
                <a16:creationId xmlns:a16="http://schemas.microsoft.com/office/drawing/2014/main" id="{741F07C1-E555-EB41-B9E1-A329EA72DB8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6">
            <a:extLst>
              <a:ext uri="{FF2B5EF4-FFF2-40B4-BE49-F238E27FC236}">
                <a16:creationId xmlns:a16="http://schemas.microsoft.com/office/drawing/2014/main" id="{9257C969-91F3-F74A-B3B0-6432BA411AD4}"/>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77321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0500"/>
            <a:ext cx="8229600" cy="1143000"/>
          </a:xfrm>
        </p:spPr>
        <p:txBody>
          <a:bodyPr/>
          <a:lstStyle/>
          <a:p>
            <a:r>
              <a:rPr lang="en-US" b="1" dirty="0">
                <a:solidFill>
                  <a:srgbClr val="C00000"/>
                </a:solidFill>
              </a:rPr>
              <a:t>Running codes @RCC</a:t>
            </a:r>
          </a:p>
        </p:txBody>
      </p:sp>
      <p:sp>
        <p:nvSpPr>
          <p:cNvPr id="3" name="Content Placeholder 2"/>
          <p:cNvSpPr>
            <a:spLocks noGrp="1"/>
          </p:cNvSpPr>
          <p:nvPr>
            <p:ph idx="1"/>
          </p:nvPr>
        </p:nvSpPr>
        <p:spPr>
          <a:xfrm>
            <a:off x="457200" y="1262539"/>
            <a:ext cx="8229600" cy="4932663"/>
          </a:xfrm>
        </p:spPr>
        <p:txBody>
          <a:bodyPr>
            <a:normAutofit fontScale="92500" lnSpcReduction="10000"/>
          </a:bodyPr>
          <a:lstStyle/>
          <a:p>
            <a:r>
              <a:rPr lang="en-US" sz="2800" dirty="0">
                <a:latin typeface="Arial" charset="0"/>
                <a:ea typeface="ＭＳ Ｐゴシック" charset="0"/>
                <a:cs typeface="ＭＳ Ｐゴシック" charset="0"/>
              </a:rPr>
              <a:t>Interactive runs: </a:t>
            </a:r>
            <a:r>
              <a:rPr lang="en-US" dirty="0"/>
              <a:t>To be used for debugging your code or using a software via GUI</a:t>
            </a:r>
            <a:endParaRPr lang="en-US" dirty="0">
              <a:latin typeface="Arial" charset="0"/>
              <a:ea typeface="ＭＳ Ｐゴシック" charset="0"/>
            </a:endParaRPr>
          </a:p>
          <a:p>
            <a:pPr lvl="1">
              <a:lnSpc>
                <a:spcPct val="90000"/>
              </a:lnSpc>
            </a:pPr>
            <a:r>
              <a:rPr lang="en-US" dirty="0">
                <a:latin typeface="Arial" charset="0"/>
                <a:ea typeface="ＭＳ Ｐゴシック" charset="0"/>
              </a:rPr>
              <a:t> Examples: </a:t>
            </a:r>
          </a:p>
          <a:p>
            <a:pPr lvl="2">
              <a:lnSpc>
                <a:spcPct val="90000"/>
              </a:lnSpc>
            </a:pPr>
            <a:r>
              <a:rPr lang="en-US" dirty="0">
                <a:latin typeface="Arial" charset="0"/>
                <a:ea typeface="ＭＳ Ｐゴシック" charset="0"/>
              </a:rPr>
              <a:t>Serial :  </a:t>
            </a:r>
            <a:r>
              <a:rPr lang="en-US" b="1" dirty="0">
                <a:solidFill>
                  <a:srgbClr val="0000FF"/>
                </a:solidFill>
                <a:latin typeface="Arial" charset="0"/>
                <a:ea typeface="ＭＳ Ｐゴシック" charset="0"/>
              </a:rPr>
              <a:t>./a.out</a:t>
            </a:r>
            <a:endParaRPr lang="en-US" dirty="0">
              <a:solidFill>
                <a:srgbClr val="0000FF"/>
              </a:solidFill>
              <a:latin typeface="Arial" charset="0"/>
              <a:ea typeface="ＭＳ Ｐゴシック" charset="0"/>
            </a:endParaRPr>
          </a:p>
          <a:p>
            <a:pPr lvl="2">
              <a:lnSpc>
                <a:spcPct val="90000"/>
              </a:lnSpc>
            </a:pPr>
            <a:r>
              <a:rPr lang="en-US" dirty="0">
                <a:latin typeface="Arial" charset="0"/>
                <a:ea typeface="ＭＳ Ｐゴシック" charset="0"/>
              </a:rPr>
              <a:t>MPI:      </a:t>
            </a:r>
          </a:p>
          <a:p>
            <a:pPr lvl="3">
              <a:lnSpc>
                <a:spcPct val="90000"/>
              </a:lnSpc>
            </a:pPr>
            <a:r>
              <a:rPr lang="en-US" sz="2400" dirty="0">
                <a:latin typeface="Arial" charset="0"/>
                <a:ea typeface="ＭＳ Ｐゴシック" charset="0"/>
              </a:rPr>
              <a:t> </a:t>
            </a:r>
            <a:r>
              <a:rPr lang="en-US" sz="2400" b="1" dirty="0">
                <a:solidFill>
                  <a:srgbClr val="0000FF"/>
                </a:solidFill>
                <a:latin typeface="Arial" charset="0"/>
                <a:ea typeface="ＭＳ Ｐゴシック" charset="0"/>
              </a:rPr>
              <a:t>mpirun –np 4 ./a.out</a:t>
            </a:r>
          </a:p>
          <a:p>
            <a:pPr marL="1371600" lvl="3" indent="0">
              <a:lnSpc>
                <a:spcPct val="90000"/>
              </a:lnSpc>
              <a:buNone/>
            </a:pPr>
            <a:endParaRPr lang="en-US" sz="2400" dirty="0">
              <a:latin typeface="Arial" charset="0"/>
              <a:ea typeface="ＭＳ Ｐゴシック" charset="0"/>
            </a:endParaRPr>
          </a:p>
          <a:p>
            <a:pPr>
              <a:lnSpc>
                <a:spcPct val="90000"/>
              </a:lnSpc>
            </a:pPr>
            <a:r>
              <a:rPr lang="en-US" sz="2800" dirty="0">
                <a:latin typeface="Arial" charset="0"/>
                <a:ea typeface="ＭＳ Ｐゴシック" charset="0"/>
                <a:cs typeface="ＭＳ Ｐゴシック" charset="0"/>
              </a:rPr>
              <a:t>Running in batch</a:t>
            </a:r>
          </a:p>
          <a:p>
            <a:pPr lvl="1"/>
            <a:r>
              <a:rPr lang="en-US" dirty="0"/>
              <a:t>The primary way of using Midway</a:t>
            </a:r>
          </a:p>
          <a:p>
            <a:pPr lvl="1"/>
            <a:r>
              <a:rPr lang="en-US" dirty="0"/>
              <a:t>You need to create a job submission script</a:t>
            </a:r>
            <a:endParaRPr lang="en-US" sz="2400" dirty="0">
              <a:latin typeface="Arial" charset="0"/>
              <a:ea typeface="ＭＳ Ｐゴシック" charset="0"/>
              <a:cs typeface="ＭＳ Ｐゴシック" charset="0"/>
            </a:endParaRPr>
          </a:p>
          <a:p>
            <a:pPr lvl="1">
              <a:lnSpc>
                <a:spcPct val="90000"/>
              </a:lnSpc>
            </a:pPr>
            <a:r>
              <a:rPr lang="en-US" sz="2400" dirty="0">
                <a:latin typeface="Arial" charset="0"/>
                <a:ea typeface="ＭＳ Ｐゴシック" charset="0"/>
              </a:rPr>
              <a:t>RCC uses </a:t>
            </a:r>
            <a:r>
              <a:rPr lang="en-US" sz="2400" b="1" dirty="0">
                <a:latin typeface="Arial" charset="0"/>
                <a:ea typeface="ＭＳ Ｐゴシック" charset="0"/>
              </a:rPr>
              <a:t>SLURM</a:t>
            </a:r>
            <a:r>
              <a:rPr lang="en-US" sz="2400" dirty="0">
                <a:latin typeface="Arial" charset="0"/>
                <a:ea typeface="ＭＳ Ｐゴシック" charset="0"/>
              </a:rPr>
              <a:t> job scheduler</a:t>
            </a:r>
            <a:r>
              <a:rPr lang="en-US" sz="2400" dirty="0">
                <a:solidFill>
                  <a:srgbClr val="009900"/>
                </a:solidFill>
                <a:latin typeface="Arial" charset="0"/>
                <a:ea typeface="ＭＳ Ｐゴシック" charset="0"/>
              </a:rPr>
              <a:t>: </a:t>
            </a:r>
            <a:r>
              <a:rPr lang="en-US" dirty="0">
                <a:latin typeface="Arial" charset="0"/>
                <a:ea typeface="ＭＳ Ｐゴシック" charset="0"/>
              </a:rPr>
              <a:t>To submit a job:</a:t>
            </a:r>
          </a:p>
          <a:p>
            <a:pPr marL="914400" lvl="2" indent="0">
              <a:lnSpc>
                <a:spcPct val="90000"/>
              </a:lnSpc>
              <a:buNone/>
            </a:pPr>
            <a:r>
              <a:rPr lang="en-US" dirty="0">
                <a:latin typeface="Arial" charset="0"/>
                <a:ea typeface="ＭＳ Ｐゴシック" charset="0"/>
              </a:rPr>
              <a:t>	</a:t>
            </a:r>
            <a:r>
              <a:rPr lang="en-US" i="1" dirty="0">
                <a:latin typeface="Arial" charset="0"/>
                <a:ea typeface="ＭＳ Ｐゴシック" charset="0"/>
              </a:rPr>
              <a:t>sbatch submission_script</a:t>
            </a:r>
          </a:p>
          <a:p>
            <a:pPr lvl="2"/>
            <a:endParaRPr lang="en-US" i="1" dirty="0"/>
          </a:p>
        </p:txBody>
      </p:sp>
      <p:pic>
        <p:nvPicPr>
          <p:cNvPr id="5"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9747" t="13464" r="38454" b="79477"/>
          <a:stretch/>
        </p:blipFill>
        <p:spPr bwMode="auto">
          <a:xfrm>
            <a:off x="1" y="6172200"/>
            <a:ext cx="9144000" cy="68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E7921454-9842-364F-AE15-5087F31B435C}" type="slidenum">
              <a:rPr lang="en-US" smtClean="0"/>
              <a:t>9</a:t>
            </a:fld>
            <a:endParaRPr lang="en-US" dirty="0"/>
          </a:p>
        </p:txBody>
      </p:sp>
      <p:pic>
        <p:nvPicPr>
          <p:cNvPr id="7" name="Picture 6">
            <a:extLst>
              <a:ext uri="{FF2B5EF4-FFF2-40B4-BE49-F238E27FC236}">
                <a16:creationId xmlns:a16="http://schemas.microsoft.com/office/drawing/2014/main" id="{F9A71F7B-91AF-E14F-A490-B2492D373E96}"/>
              </a:ext>
            </a:extLst>
          </p:cNvPr>
          <p:cNvPicPr>
            <a:picLocks noChangeAspect="1"/>
          </p:cNvPicPr>
          <p:nvPr/>
        </p:nvPicPr>
        <p:blipFill>
          <a:blip r:embed="rId3"/>
          <a:stretch>
            <a:fillRect/>
          </a:stretch>
        </p:blipFill>
        <p:spPr>
          <a:xfrm>
            <a:off x="2490787" y="6278504"/>
            <a:ext cx="4162425" cy="449542"/>
          </a:xfrm>
          <a:prstGeom prst="rect">
            <a:avLst/>
          </a:prstGeom>
        </p:spPr>
      </p:pic>
    </p:spTree>
    <p:extLst>
      <p:ext uri="{BB962C8B-B14F-4D97-AF65-F5344CB8AC3E}">
        <p14:creationId xmlns:p14="http://schemas.microsoft.com/office/powerpoint/2010/main" val="33150914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21281</TotalTime>
  <Words>2021</Words>
  <Application>Microsoft Macintosh PowerPoint</Application>
  <PresentationFormat>On-screen Show (4:3)</PresentationFormat>
  <Paragraphs>379</Paragraphs>
  <Slides>28</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Calibri</vt:lpstr>
      <vt:lpstr>CMSY8</vt:lpstr>
      <vt:lpstr>Consolas</vt:lpstr>
      <vt:lpstr>Courier</vt:lpstr>
      <vt:lpstr>Helvetica</vt:lpstr>
      <vt:lpstr>NimbusSanL</vt:lpstr>
      <vt:lpstr>Times New Roman</vt:lpstr>
      <vt:lpstr>Office Theme</vt:lpstr>
      <vt:lpstr>PowerPoint Presentation</vt:lpstr>
      <vt:lpstr>Overview</vt:lpstr>
      <vt:lpstr>PowerPoint Presentation</vt:lpstr>
      <vt:lpstr>PowerPoint Presentation</vt:lpstr>
      <vt:lpstr>PowerPoint Presentation</vt:lpstr>
      <vt:lpstr>Compiling programs @ RCC</vt:lpstr>
      <vt:lpstr>Compilers @ RCC </vt:lpstr>
      <vt:lpstr>MPI Libraries @ RCC </vt:lpstr>
      <vt:lpstr>Running codes @RCC</vt:lpstr>
      <vt:lpstr>Running Interactive jobs</vt:lpstr>
      <vt:lpstr>Running batch jobs using a Submission Script</vt:lpstr>
      <vt:lpstr>Job submission and monitoring </vt:lpstr>
      <vt:lpstr>PowerPoint Presentation</vt:lpstr>
      <vt:lpstr>PowerPoint Presentation</vt:lpstr>
      <vt:lpstr>PowerPoint Presentation</vt:lpstr>
      <vt:lpstr>PowerPoint Presentation</vt:lpstr>
      <vt:lpstr>PowerPoint Presentation</vt:lpstr>
      <vt:lpstr>PowerPoint Presentation</vt:lpstr>
      <vt:lpstr>Fitting  MLE model to data</vt:lpstr>
      <vt:lpstr>Fitting  MLE model to data</vt:lpstr>
      <vt:lpstr>Midway partitions </vt:lpstr>
      <vt:lpstr>PowerPoint Presentation</vt:lpstr>
      <vt:lpstr>GPU Computing</vt:lpstr>
      <vt:lpstr>GPU Computing</vt:lpstr>
      <vt:lpstr>GPU Computing</vt:lpstr>
      <vt:lpstr>GPU Computing- Hands On</vt:lpstr>
      <vt:lpstr>GPU Computing- Hands On</vt:lpstr>
      <vt:lpstr>Limits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312</cp:revision>
  <cp:lastPrinted>2019-10-15T18:29:41Z</cp:lastPrinted>
  <dcterms:created xsi:type="dcterms:W3CDTF">2012-07-22T03:59:15Z</dcterms:created>
  <dcterms:modified xsi:type="dcterms:W3CDTF">2020-01-28T16:01:21Z</dcterms:modified>
</cp:coreProperties>
</file>

<file path=docProps/thumbnail.jpeg>
</file>